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2" r:id="rId6"/>
    <p:sldId id="263" r:id="rId7"/>
    <p:sldId id="264" r:id="rId8"/>
    <p:sldId id="265" r:id="rId9"/>
    <p:sldId id="266" r:id="rId10"/>
    <p:sldId id="273" r:id="rId11"/>
    <p:sldId id="274" r:id="rId12"/>
    <p:sldId id="267" r:id="rId13"/>
    <p:sldId id="271" r:id="rId14"/>
    <p:sldId id="270" r:id="rId15"/>
    <p:sldId id="272" r:id="rId16"/>
    <p:sldId id="275" r:id="rId17"/>
    <p:sldId id="276" r:id="rId18"/>
    <p:sldId id="277" r:id="rId19"/>
    <p:sldId id="27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zitiv titlu">
    <p:spTree>
      <p:nvGrpSpPr>
        <p:cNvPr id="1" name=""/>
        <p:cNvGrpSpPr/>
        <p:nvPr/>
      </p:nvGrpSpPr>
      <p:grpSpPr>
        <a:xfrm>
          <a:off x="0" y="0"/>
          <a:ext cx="0" cy="0"/>
          <a:chOff x="0" y="0"/>
          <a:chExt cx="0" cy="0"/>
        </a:xfrm>
      </p:grpSpPr>
      <p:sp>
        <p:nvSpPr>
          <p:cNvPr id="10" name="Triunghi drept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u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o-RO" smtClean="0"/>
              <a:t>Faceți clic pentru a edita stilul de titlu Coordonator</a:t>
            </a:r>
            <a:endParaRPr kumimoji="0" lang="en-US"/>
          </a:p>
        </p:txBody>
      </p:sp>
      <p:sp>
        <p:nvSpPr>
          <p:cNvPr id="17" name="Subtitlu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o-RO" smtClean="0"/>
              <a:t>Faceți clic pentru editarea stilului de subtitlu al coordonatorului</a:t>
            </a:r>
            <a:endParaRPr kumimoji="0" lang="en-US"/>
          </a:p>
        </p:txBody>
      </p:sp>
      <p:grpSp>
        <p:nvGrpSpPr>
          <p:cNvPr id="2" name="Grupare 1"/>
          <p:cNvGrpSpPr/>
          <p:nvPr/>
        </p:nvGrpSpPr>
        <p:grpSpPr>
          <a:xfrm>
            <a:off x="-3765" y="4953000"/>
            <a:ext cx="9147765" cy="1912088"/>
            <a:chOff x="-3765" y="4832896"/>
            <a:chExt cx="9147765" cy="2032192"/>
          </a:xfrm>
        </p:grpSpPr>
        <p:sp>
          <p:nvSpPr>
            <p:cNvPr id="7" name="Formă liberă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ă liberă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ă liberă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ector drep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ubstituent dată 29"/>
          <p:cNvSpPr>
            <a:spLocks noGrp="1"/>
          </p:cNvSpPr>
          <p:nvPr>
            <p:ph type="dt" sz="half" idx="10"/>
          </p:nvPr>
        </p:nvSpPr>
        <p:spPr/>
        <p:txBody>
          <a:bodyPr/>
          <a:lstStyle>
            <a:lvl1pPr>
              <a:defRPr>
                <a:solidFill>
                  <a:srgbClr val="FFFFFF"/>
                </a:solidFill>
              </a:defRPr>
            </a:lvl1pPr>
            <a:extLst/>
          </a:lstStyle>
          <a:p>
            <a:fld id="{5692617D-CD88-4DEC-AB35-D983C97D0143}" type="datetimeFigureOut">
              <a:rPr lang="en-US" smtClean="0"/>
              <a:pPr/>
              <a:t>1/20/2018</a:t>
            </a:fld>
            <a:endParaRPr lang="en-US"/>
          </a:p>
        </p:txBody>
      </p:sp>
      <p:sp>
        <p:nvSpPr>
          <p:cNvPr id="19" name="Substituent subsol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ubstituent număr diapozitiv 26"/>
          <p:cNvSpPr>
            <a:spLocks noGrp="1"/>
          </p:cNvSpPr>
          <p:nvPr>
            <p:ph type="sldNum" sz="quarter" idx="12"/>
          </p:nvPr>
        </p:nvSpPr>
        <p:spPr/>
        <p:txBody>
          <a:bodyPr/>
          <a:lstStyle>
            <a:lvl1pPr>
              <a:defRPr>
                <a:solidFill>
                  <a:srgbClr val="FFFFFF"/>
                </a:solidFill>
              </a:defRPr>
            </a:lvl1pPr>
            <a:extLst/>
          </a:lstStyle>
          <a:p>
            <a:fld id="{908AD0F4-6FE0-4CA9-B19F-4EF57C4645B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3" name="Substituent conținut 2"/>
          <p:cNvSpPr>
            <a:spLocks noGrp="1"/>
          </p:cNvSpPr>
          <p:nvPr>
            <p:ph idx="1"/>
          </p:nvPr>
        </p:nvSpPr>
        <p:spPr/>
        <p:txBody>
          <a:bodyPr/>
          <a:lstStyle>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extLst/>
          </a:lstStyle>
          <a:p>
            <a:fld id="{5692617D-CD88-4DEC-AB35-D983C97D0143}" type="datetimeFigureOut">
              <a:rPr lang="en-US" smtClean="0"/>
              <a:pPr/>
              <a:t>1/20/2018</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908AD0F4-6FE0-4CA9-B19F-4EF57C4645B8}" type="slidenum">
              <a:rPr lang="en-US" smtClean="0"/>
              <a:pPr/>
              <a:t>‹#›</a:t>
            </a:fld>
            <a:endParaRPr lang="en-US"/>
          </a:p>
        </p:txBody>
      </p:sp>
      <p:sp>
        <p:nvSpPr>
          <p:cNvPr id="7" name="Titlu 6"/>
          <p:cNvSpPr>
            <a:spLocks noGrp="1"/>
          </p:cNvSpPr>
          <p:nvPr>
            <p:ph type="title"/>
          </p:nvPr>
        </p:nvSpPr>
        <p:spPr/>
        <p:txBody>
          <a:bodyPr rtlCol="0"/>
          <a:lstStyle>
            <a:extLst/>
          </a:lstStyle>
          <a:p>
            <a:r>
              <a:rPr kumimoji="0" lang="ro-RO" smtClean="0"/>
              <a:t>Faceți clic pentru a edita stilul de titlu Coordonator</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bg>
      <p:bgRef idx="1002">
        <a:schemeClr val="bg1"/>
      </p:bgRef>
    </p:bg>
    <p:spTree>
      <p:nvGrpSpPr>
        <p:cNvPr id="1" name=""/>
        <p:cNvGrpSpPr/>
        <p:nvPr/>
      </p:nvGrpSpPr>
      <p:grpSpPr>
        <a:xfrm>
          <a:off x="0" y="0"/>
          <a:ext cx="0" cy="0"/>
          <a:chOff x="0" y="0"/>
          <a:chExt cx="0" cy="0"/>
        </a:xfrm>
      </p:grpSpPr>
      <p:sp>
        <p:nvSpPr>
          <p:cNvPr id="2" name="Titlu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o-RO" smtClean="0"/>
              <a:t>Faceți clic pentru a edita stilul de titlu Coordonator</a:t>
            </a:r>
            <a:endParaRPr kumimoji="0" lang="en-US"/>
          </a:p>
        </p:txBody>
      </p:sp>
      <p:sp>
        <p:nvSpPr>
          <p:cNvPr id="3" name="Substituent text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o-RO" smtClean="0"/>
              <a:t>Faceți clic pentru a edita stilurile de text Coordonator</a:t>
            </a:r>
          </a:p>
        </p:txBody>
      </p:sp>
      <p:sp>
        <p:nvSpPr>
          <p:cNvPr id="4" name="Substituent dată 3"/>
          <p:cNvSpPr>
            <a:spLocks noGrp="1"/>
          </p:cNvSpPr>
          <p:nvPr>
            <p:ph type="dt" sz="half" idx="10"/>
          </p:nvPr>
        </p:nvSpPr>
        <p:spPr/>
        <p:txBody>
          <a:bodyPr/>
          <a:lstStyle>
            <a:extLst/>
          </a:lstStyle>
          <a:p>
            <a:fld id="{5692617D-CD88-4DEC-AB35-D983C97D0143}" type="datetimeFigureOut">
              <a:rPr lang="en-US" smtClean="0"/>
              <a:pPr/>
              <a:t>1/20/2018</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908AD0F4-6FE0-4CA9-B19F-4EF57C4645B8}" type="slidenum">
              <a:rPr lang="en-US" smtClean="0"/>
              <a:pPr/>
              <a:t>‹#›</a:t>
            </a:fld>
            <a:endParaRPr lang="en-US"/>
          </a:p>
        </p:txBody>
      </p:sp>
      <p:sp>
        <p:nvSpPr>
          <p:cNvPr id="7" name="În zigzag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În zigzag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bg>
      <p:bgRef idx="1002">
        <a:schemeClr val="bg1"/>
      </p:bgRef>
    </p:bg>
    <p:spTree>
      <p:nvGrpSpPr>
        <p:cNvPr id="1" name=""/>
        <p:cNvGrpSpPr/>
        <p:nvPr/>
      </p:nvGrpSpPr>
      <p:grpSpPr>
        <a:xfrm>
          <a:off x="0" y="0"/>
          <a:ext cx="0" cy="0"/>
          <a:chOff x="0" y="0"/>
          <a:chExt cx="0" cy="0"/>
        </a:xfrm>
      </p:grpSpPr>
      <p:sp>
        <p:nvSpPr>
          <p:cNvPr id="3" name="Substituent conținut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conținut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5" name="Substituent dată 4"/>
          <p:cNvSpPr>
            <a:spLocks noGrp="1"/>
          </p:cNvSpPr>
          <p:nvPr>
            <p:ph type="dt" sz="half" idx="10"/>
          </p:nvPr>
        </p:nvSpPr>
        <p:spPr/>
        <p:txBody>
          <a:bodyPr/>
          <a:lstStyle>
            <a:extLst/>
          </a:lstStyle>
          <a:p>
            <a:fld id="{5692617D-CD88-4DEC-AB35-D983C97D0143}" type="datetimeFigureOut">
              <a:rPr lang="en-US" smtClean="0"/>
              <a:pPr/>
              <a:t>1/20/2018</a:t>
            </a:fld>
            <a:endParaRPr lang="en-US"/>
          </a:p>
        </p:txBody>
      </p:sp>
      <p:sp>
        <p:nvSpPr>
          <p:cNvPr id="6" name="Substituent subsol 5"/>
          <p:cNvSpPr>
            <a:spLocks noGrp="1"/>
          </p:cNvSpPr>
          <p:nvPr>
            <p:ph type="ftr" sz="quarter" idx="11"/>
          </p:nvPr>
        </p:nvSpPr>
        <p:spPr/>
        <p:txBody>
          <a:bodyPr/>
          <a:lstStyle>
            <a:extLst/>
          </a:lstStyle>
          <a:p>
            <a:endParaRPr lang="en-US"/>
          </a:p>
        </p:txBody>
      </p:sp>
      <p:sp>
        <p:nvSpPr>
          <p:cNvPr id="7" name="Substituent număr diapozitiv 6"/>
          <p:cNvSpPr>
            <a:spLocks noGrp="1"/>
          </p:cNvSpPr>
          <p:nvPr>
            <p:ph type="sldNum" sz="quarter" idx="12"/>
          </p:nvPr>
        </p:nvSpPr>
        <p:spPr/>
        <p:txBody>
          <a:bodyPr/>
          <a:lstStyle>
            <a:extLst/>
          </a:lstStyle>
          <a:p>
            <a:fld id="{908AD0F4-6FE0-4CA9-B19F-4EF57C4645B8}" type="slidenum">
              <a:rPr lang="en-US" smtClean="0"/>
              <a:pPr/>
              <a:t>‹#›</a:t>
            </a:fld>
            <a:endParaRPr lang="en-US"/>
          </a:p>
        </p:txBody>
      </p:sp>
      <p:sp>
        <p:nvSpPr>
          <p:cNvPr id="8" name="Titlu 7"/>
          <p:cNvSpPr>
            <a:spLocks noGrp="1"/>
          </p:cNvSpPr>
          <p:nvPr>
            <p:ph type="title"/>
          </p:nvPr>
        </p:nvSpPr>
        <p:spPr/>
        <p:txBody>
          <a:bodyPr rtlCol="0"/>
          <a:lstStyle>
            <a:extLst/>
          </a:lstStyle>
          <a:p>
            <a:r>
              <a:rPr kumimoji="0" lang="ro-RO" smtClean="0"/>
              <a:t>Faceți clic pentru a edita stilul de titlu Coordonator</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ție">
    <p:bg>
      <p:bgRef idx="1003">
        <a:schemeClr val="bg1"/>
      </p:bgRef>
    </p:bg>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8229600" cy="1143000"/>
          </a:xfrm>
        </p:spPr>
        <p:txBody>
          <a:bodyPr anchor="ctr"/>
          <a:lstStyle>
            <a:lvl1pPr>
              <a:defRPr/>
            </a:lvl1pPr>
            <a:extLst/>
          </a:lstStyle>
          <a:p>
            <a:r>
              <a:rPr kumimoji="0" lang="ro-RO" smtClean="0"/>
              <a:t>Faceți clic pentru a edita stilul de titlu Coordonator</a:t>
            </a:r>
            <a:endParaRPr kumimoji="0" lang="en-US"/>
          </a:p>
        </p:txBody>
      </p:sp>
      <p:sp>
        <p:nvSpPr>
          <p:cNvPr id="3" name="Substituent text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o-RO" smtClean="0"/>
              <a:t>Faceți clic pentru a edita stilurile de text Coordonator</a:t>
            </a:r>
          </a:p>
        </p:txBody>
      </p:sp>
      <p:sp>
        <p:nvSpPr>
          <p:cNvPr id="4" name="Substituent text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o-RO" smtClean="0"/>
              <a:t>Faceți clic pentru a edita stilurile de text Coordonator</a:t>
            </a:r>
          </a:p>
        </p:txBody>
      </p:sp>
      <p:sp>
        <p:nvSpPr>
          <p:cNvPr id="5" name="Substituent conținut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6" name="Substituent conținut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7" name="Substituent dată 6"/>
          <p:cNvSpPr>
            <a:spLocks noGrp="1"/>
          </p:cNvSpPr>
          <p:nvPr>
            <p:ph type="dt" sz="half" idx="10"/>
          </p:nvPr>
        </p:nvSpPr>
        <p:spPr/>
        <p:txBody>
          <a:bodyPr/>
          <a:lstStyle>
            <a:extLst/>
          </a:lstStyle>
          <a:p>
            <a:fld id="{5692617D-CD88-4DEC-AB35-D983C97D0143}" type="datetimeFigureOut">
              <a:rPr lang="en-US" smtClean="0"/>
              <a:pPr/>
              <a:t>1/20/2018</a:t>
            </a:fld>
            <a:endParaRPr lang="en-US"/>
          </a:p>
        </p:txBody>
      </p:sp>
      <p:sp>
        <p:nvSpPr>
          <p:cNvPr id="8" name="Substituent subsol 7"/>
          <p:cNvSpPr>
            <a:spLocks noGrp="1"/>
          </p:cNvSpPr>
          <p:nvPr>
            <p:ph type="ftr" sz="quarter" idx="11"/>
          </p:nvPr>
        </p:nvSpPr>
        <p:spPr/>
        <p:txBody>
          <a:bodyPr/>
          <a:lstStyle>
            <a:extLst/>
          </a:lstStyle>
          <a:p>
            <a:endParaRPr lang="en-US"/>
          </a:p>
        </p:txBody>
      </p:sp>
      <p:sp>
        <p:nvSpPr>
          <p:cNvPr id="9" name="Substituent număr diapozitiv 8"/>
          <p:cNvSpPr>
            <a:spLocks noGrp="1"/>
          </p:cNvSpPr>
          <p:nvPr>
            <p:ph type="sldNum" sz="quarter" idx="12"/>
          </p:nvPr>
        </p:nvSpPr>
        <p:spPr/>
        <p:txBody>
          <a:bodyPr/>
          <a:lstStyle>
            <a:extLst/>
          </a:lstStyle>
          <a:p>
            <a:fld id="{908AD0F4-6FE0-4CA9-B19F-4EF57C4645B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bg>
      <p:bgRef idx="1002">
        <a:schemeClr val="bg1"/>
      </p:bgRef>
    </p:bg>
    <p:spTree>
      <p:nvGrpSpPr>
        <p:cNvPr id="1" name=""/>
        <p:cNvGrpSpPr/>
        <p:nvPr/>
      </p:nvGrpSpPr>
      <p:grpSpPr>
        <a:xfrm>
          <a:off x="0" y="0"/>
          <a:ext cx="0" cy="0"/>
          <a:chOff x="0" y="0"/>
          <a:chExt cx="0" cy="0"/>
        </a:xfrm>
      </p:grpSpPr>
      <p:sp>
        <p:nvSpPr>
          <p:cNvPr id="3" name="Substituent dată 2"/>
          <p:cNvSpPr>
            <a:spLocks noGrp="1"/>
          </p:cNvSpPr>
          <p:nvPr>
            <p:ph type="dt" sz="half" idx="10"/>
          </p:nvPr>
        </p:nvSpPr>
        <p:spPr/>
        <p:txBody>
          <a:bodyPr/>
          <a:lstStyle>
            <a:extLst/>
          </a:lstStyle>
          <a:p>
            <a:fld id="{5692617D-CD88-4DEC-AB35-D983C97D0143}" type="datetimeFigureOut">
              <a:rPr lang="en-US" smtClean="0"/>
              <a:pPr/>
              <a:t>1/20/2018</a:t>
            </a:fld>
            <a:endParaRPr lang="en-US"/>
          </a:p>
        </p:txBody>
      </p:sp>
      <p:sp>
        <p:nvSpPr>
          <p:cNvPr id="4" name="Substituent subsol 3"/>
          <p:cNvSpPr>
            <a:spLocks noGrp="1"/>
          </p:cNvSpPr>
          <p:nvPr>
            <p:ph type="ftr" sz="quarter" idx="11"/>
          </p:nvPr>
        </p:nvSpPr>
        <p:spPr/>
        <p:txBody>
          <a:bodyPr/>
          <a:lstStyle>
            <a:extLst/>
          </a:lstStyle>
          <a:p>
            <a:endParaRPr lang="en-US"/>
          </a:p>
        </p:txBody>
      </p:sp>
      <p:sp>
        <p:nvSpPr>
          <p:cNvPr id="5" name="Substituent număr diapozitiv 4"/>
          <p:cNvSpPr>
            <a:spLocks noGrp="1"/>
          </p:cNvSpPr>
          <p:nvPr>
            <p:ph type="sldNum" sz="quarter" idx="12"/>
          </p:nvPr>
        </p:nvSpPr>
        <p:spPr/>
        <p:txBody>
          <a:bodyPr/>
          <a:lstStyle>
            <a:extLst/>
          </a:lstStyle>
          <a:p>
            <a:fld id="{908AD0F4-6FE0-4CA9-B19F-4EF57C4645B8}" type="slidenum">
              <a:rPr lang="en-US" smtClean="0"/>
              <a:pPr/>
              <a:t>‹#›</a:t>
            </a:fld>
            <a:endParaRPr lang="en-US"/>
          </a:p>
        </p:txBody>
      </p:sp>
      <p:sp>
        <p:nvSpPr>
          <p:cNvPr id="6" name="Titlu 5"/>
          <p:cNvSpPr>
            <a:spLocks noGrp="1"/>
          </p:cNvSpPr>
          <p:nvPr>
            <p:ph type="title"/>
          </p:nvPr>
        </p:nvSpPr>
        <p:spPr/>
        <p:txBody>
          <a:bodyPr rtlCol="0"/>
          <a:lstStyle>
            <a:extLst/>
          </a:lstStyle>
          <a:p>
            <a:r>
              <a:rPr kumimoji="0" lang="ro-RO" smtClean="0"/>
              <a:t>Faceți clic pentru a edita stilul de titlu Coordonator</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extLst/>
          </a:lstStyle>
          <a:p>
            <a:fld id="{5692617D-CD88-4DEC-AB35-D983C97D0143}" type="datetimeFigureOut">
              <a:rPr lang="en-US" smtClean="0"/>
              <a:pPr/>
              <a:t>1/20/2018</a:t>
            </a:fld>
            <a:endParaRPr lang="en-US"/>
          </a:p>
        </p:txBody>
      </p:sp>
      <p:sp>
        <p:nvSpPr>
          <p:cNvPr id="3" name="Substituent subsol 2"/>
          <p:cNvSpPr>
            <a:spLocks noGrp="1"/>
          </p:cNvSpPr>
          <p:nvPr>
            <p:ph type="ftr" sz="quarter" idx="11"/>
          </p:nvPr>
        </p:nvSpPr>
        <p:spPr/>
        <p:txBody>
          <a:bodyPr/>
          <a:lstStyle>
            <a:extLst/>
          </a:lstStyle>
          <a:p>
            <a:endParaRPr lang="en-US"/>
          </a:p>
        </p:txBody>
      </p:sp>
      <p:sp>
        <p:nvSpPr>
          <p:cNvPr id="4" name="Substituent număr diapozitiv 3"/>
          <p:cNvSpPr>
            <a:spLocks noGrp="1"/>
          </p:cNvSpPr>
          <p:nvPr>
            <p:ph type="sldNum" sz="quarter" idx="12"/>
          </p:nvPr>
        </p:nvSpPr>
        <p:spPr/>
        <p:txBody>
          <a:bodyPr/>
          <a:lstStyle>
            <a:extLst/>
          </a:lstStyle>
          <a:p>
            <a:fld id="{908AD0F4-6FE0-4CA9-B19F-4EF57C4645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ținut cu legendă">
    <p:bg>
      <p:bgRef idx="1003">
        <a:schemeClr val="bg1"/>
      </p:bgRef>
    </p:bg>
    <p:spTree>
      <p:nvGrpSpPr>
        <p:cNvPr id="1" name=""/>
        <p:cNvGrpSpPr/>
        <p:nvPr/>
      </p:nvGrpSpPr>
      <p:grpSpPr>
        <a:xfrm>
          <a:off x="0" y="0"/>
          <a:ext cx="0" cy="0"/>
          <a:chOff x="0" y="0"/>
          <a:chExt cx="0" cy="0"/>
        </a:xfrm>
      </p:grpSpPr>
      <p:sp>
        <p:nvSpPr>
          <p:cNvPr id="2" name="Titlu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o-RO" smtClean="0"/>
              <a:t>Faceți clic pentru a edita stilul de titlu Coordonator</a:t>
            </a:r>
            <a:endParaRPr kumimoji="0" lang="en-US"/>
          </a:p>
        </p:txBody>
      </p:sp>
      <p:sp>
        <p:nvSpPr>
          <p:cNvPr id="3" name="Substituent text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o-RO" smtClean="0"/>
              <a:t>Faceți clic pentru a edita stilurile de text Coordonator</a:t>
            </a:r>
          </a:p>
        </p:txBody>
      </p:sp>
      <p:sp>
        <p:nvSpPr>
          <p:cNvPr id="4" name="Substituent conținut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5" name="Substituent dată 4"/>
          <p:cNvSpPr>
            <a:spLocks noGrp="1"/>
          </p:cNvSpPr>
          <p:nvPr>
            <p:ph type="dt" sz="half" idx="10"/>
          </p:nvPr>
        </p:nvSpPr>
        <p:spPr>
          <a:xfrm>
            <a:off x="6727032" y="6407944"/>
            <a:ext cx="1920240" cy="365760"/>
          </a:xfrm>
        </p:spPr>
        <p:txBody>
          <a:bodyPr/>
          <a:lstStyle>
            <a:extLst/>
          </a:lstStyle>
          <a:p>
            <a:fld id="{5692617D-CD88-4DEC-AB35-D983C97D0143}" type="datetimeFigureOut">
              <a:rPr lang="en-US" smtClean="0"/>
              <a:pPr/>
              <a:t>1/20/2018</a:t>
            </a:fld>
            <a:endParaRPr lang="en-US"/>
          </a:p>
        </p:txBody>
      </p:sp>
      <p:sp>
        <p:nvSpPr>
          <p:cNvPr id="6" name="Substituent subsol 5"/>
          <p:cNvSpPr>
            <a:spLocks noGrp="1"/>
          </p:cNvSpPr>
          <p:nvPr>
            <p:ph type="ftr" sz="quarter" idx="11"/>
          </p:nvPr>
        </p:nvSpPr>
        <p:spPr/>
        <p:txBody>
          <a:bodyPr/>
          <a:lstStyle>
            <a:extLst/>
          </a:lstStyle>
          <a:p>
            <a:endParaRPr lang="en-US"/>
          </a:p>
        </p:txBody>
      </p:sp>
      <p:sp>
        <p:nvSpPr>
          <p:cNvPr id="7" name="Substituent număr diapozitiv 6"/>
          <p:cNvSpPr>
            <a:spLocks noGrp="1"/>
          </p:cNvSpPr>
          <p:nvPr>
            <p:ph type="sldNum" sz="quarter" idx="12"/>
          </p:nvPr>
        </p:nvSpPr>
        <p:spPr/>
        <p:txBody>
          <a:bodyPr/>
          <a:lstStyle>
            <a:extLst/>
          </a:lstStyle>
          <a:p>
            <a:fld id="{908AD0F4-6FE0-4CA9-B19F-4EF57C4645B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ine cu legendă">
    <p:bg>
      <p:bgRef idx="1002">
        <a:schemeClr val="bg1"/>
      </p:bgRef>
    </p:bg>
    <p:spTree>
      <p:nvGrpSpPr>
        <p:cNvPr id="1" name=""/>
        <p:cNvGrpSpPr/>
        <p:nvPr/>
      </p:nvGrpSpPr>
      <p:grpSpPr>
        <a:xfrm>
          <a:off x="0" y="0"/>
          <a:ext cx="0" cy="0"/>
          <a:chOff x="0" y="0"/>
          <a:chExt cx="0" cy="0"/>
        </a:xfrm>
      </p:grpSpPr>
      <p:sp>
        <p:nvSpPr>
          <p:cNvPr id="4" name="Substituent text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o-RO" smtClean="0"/>
              <a:t>Faceți clic pentru a edita stilurile de text Coordonator</a:t>
            </a:r>
          </a:p>
        </p:txBody>
      </p:sp>
      <p:sp>
        <p:nvSpPr>
          <p:cNvPr id="3" name="Substituent imagin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o-RO" smtClean="0"/>
              <a:t>Faceți clic pe pictogramă pentru a adăuga o imagine</a:t>
            </a:r>
            <a:endParaRPr kumimoji="0" lang="en-US" dirty="0"/>
          </a:p>
        </p:txBody>
      </p:sp>
      <p:sp>
        <p:nvSpPr>
          <p:cNvPr id="5" name="Substituent dată 4"/>
          <p:cNvSpPr>
            <a:spLocks noGrp="1"/>
          </p:cNvSpPr>
          <p:nvPr>
            <p:ph type="dt" sz="half" idx="10"/>
          </p:nvPr>
        </p:nvSpPr>
        <p:spPr/>
        <p:txBody>
          <a:bodyPr/>
          <a:lstStyle>
            <a:lvl1pPr>
              <a:defRPr>
                <a:solidFill>
                  <a:schemeClr val="tx1"/>
                </a:solidFill>
              </a:defRPr>
            </a:lvl1pPr>
            <a:extLst/>
          </a:lstStyle>
          <a:p>
            <a:fld id="{5692617D-CD88-4DEC-AB35-D983C97D0143}" type="datetimeFigureOut">
              <a:rPr lang="en-US" smtClean="0"/>
              <a:pPr/>
              <a:t>1/20/2018</a:t>
            </a:fld>
            <a:endParaRPr lang="en-US"/>
          </a:p>
        </p:txBody>
      </p:sp>
      <p:sp>
        <p:nvSpPr>
          <p:cNvPr id="6" name="Substituent subsol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ubstituent număr diapozitiv 6"/>
          <p:cNvSpPr>
            <a:spLocks noGrp="1"/>
          </p:cNvSpPr>
          <p:nvPr>
            <p:ph type="sldNum" sz="quarter" idx="12"/>
          </p:nvPr>
        </p:nvSpPr>
        <p:spPr/>
        <p:txBody>
          <a:bodyPr/>
          <a:lstStyle>
            <a:lvl1pPr>
              <a:defRPr>
                <a:solidFill>
                  <a:schemeClr val="tx1"/>
                </a:solidFill>
              </a:defRPr>
            </a:lvl1pPr>
            <a:extLst/>
          </a:lstStyle>
          <a:p>
            <a:fld id="{908AD0F4-6FE0-4CA9-B19F-4EF57C4645B8}" type="slidenum">
              <a:rPr lang="en-US" smtClean="0"/>
              <a:pPr/>
              <a:t>‹#›</a:t>
            </a:fld>
            <a:endParaRPr lang="en-US"/>
          </a:p>
        </p:txBody>
      </p:sp>
      <p:sp>
        <p:nvSpPr>
          <p:cNvPr id="2" name="Titlu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o-RO" smtClean="0"/>
              <a:t>Faceți clic pentru a edita stilul de titlu Coordonator</a:t>
            </a:r>
            <a:endParaRPr kumimoji="0" lang="en-US"/>
          </a:p>
        </p:txBody>
      </p:sp>
      <p:sp>
        <p:nvSpPr>
          <p:cNvPr id="8" name="Formă liberă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ă liberă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unghi drept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ector drep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În zigzag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În zigzag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extLst/>
          </a:lstStyle>
          <a:p>
            <a:r>
              <a:rPr kumimoji="0" lang="ro-RO" smtClean="0"/>
              <a:t>Faceți clic pentru a edita stilul de titlu Coordonator</a:t>
            </a:r>
            <a:endParaRPr kumimoji="0" lang="en-US"/>
          </a:p>
        </p:txBody>
      </p:sp>
      <p:sp>
        <p:nvSpPr>
          <p:cNvPr id="3" name="Substituent text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extLst/>
          </a:lstStyle>
          <a:p>
            <a:fld id="{5692617D-CD88-4DEC-AB35-D983C97D0143}" type="datetimeFigureOut">
              <a:rPr lang="en-US" smtClean="0"/>
              <a:pPr/>
              <a:t>1/20/2018</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908AD0F4-6FE0-4CA9-B19F-4EF57C4645B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844013" y="274640"/>
            <a:ext cx="1777470" cy="5592761"/>
          </a:xfrm>
        </p:spPr>
        <p:txBody>
          <a:bodyPr vert="eaVert"/>
          <a:lstStyle>
            <a:extLst/>
          </a:lstStyle>
          <a:p>
            <a:r>
              <a:rPr kumimoji="0" lang="ro-RO" smtClean="0"/>
              <a:t>Faceți clic pentru a edita stilul de titlu Coordonator</a:t>
            </a:r>
            <a:endParaRPr kumimoji="0" lang="en-US"/>
          </a:p>
        </p:txBody>
      </p:sp>
      <p:sp>
        <p:nvSpPr>
          <p:cNvPr id="3" name="Substituent text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ro-RO" smtClean="0"/>
              <a:t>Faceți clic pentru a edita stilurile de text Coordonator</a:t>
            </a:r>
          </a:p>
          <a:p>
            <a:pPr lvl="1" eaLnBrk="1" latinLnBrk="0" hangingPunct="1"/>
            <a:r>
              <a:rPr lang="ro-RO" smtClean="0"/>
              <a:t>Al doilea nivel</a:t>
            </a:r>
          </a:p>
          <a:p>
            <a:pPr lvl="2" eaLnBrk="1" latinLnBrk="0" hangingPunct="1"/>
            <a:r>
              <a:rPr lang="ro-RO" smtClean="0"/>
              <a:t>Al treilea nivel</a:t>
            </a:r>
          </a:p>
          <a:p>
            <a:pPr lvl="3" eaLnBrk="1" latinLnBrk="0" hangingPunct="1"/>
            <a:r>
              <a:rPr lang="ro-RO" smtClean="0"/>
              <a:t>Al patrulea nivel</a:t>
            </a:r>
          </a:p>
          <a:p>
            <a:pPr lvl="4" eaLnBrk="1" latinLnBrk="0" hangingPunct="1"/>
            <a:r>
              <a:rPr lang="ro-RO" smtClean="0"/>
              <a:t>Al cincilea nivel</a:t>
            </a:r>
            <a:endParaRPr kumimoji="0" lang="en-US"/>
          </a:p>
        </p:txBody>
      </p:sp>
      <p:sp>
        <p:nvSpPr>
          <p:cNvPr id="4" name="Substituent dată 3"/>
          <p:cNvSpPr>
            <a:spLocks noGrp="1"/>
          </p:cNvSpPr>
          <p:nvPr>
            <p:ph type="dt" sz="half" idx="10"/>
          </p:nvPr>
        </p:nvSpPr>
        <p:spPr/>
        <p:txBody>
          <a:bodyPr/>
          <a:lstStyle>
            <a:extLst/>
          </a:lstStyle>
          <a:p>
            <a:fld id="{5692617D-CD88-4DEC-AB35-D983C97D0143}" type="datetimeFigureOut">
              <a:rPr lang="en-US" smtClean="0"/>
              <a:pPr/>
              <a:t>1/20/2018</a:t>
            </a:fld>
            <a:endParaRPr lang="en-US"/>
          </a:p>
        </p:txBody>
      </p:sp>
      <p:sp>
        <p:nvSpPr>
          <p:cNvPr id="5" name="Substituent subsol 4"/>
          <p:cNvSpPr>
            <a:spLocks noGrp="1"/>
          </p:cNvSpPr>
          <p:nvPr>
            <p:ph type="ftr" sz="quarter" idx="11"/>
          </p:nvPr>
        </p:nvSpPr>
        <p:spPr/>
        <p:txBody>
          <a:bodyPr/>
          <a:lstStyle>
            <a:extLst/>
          </a:lstStyle>
          <a:p>
            <a:endParaRPr lang="en-US"/>
          </a:p>
        </p:txBody>
      </p:sp>
      <p:sp>
        <p:nvSpPr>
          <p:cNvPr id="6" name="Substituent număr diapozitiv 5"/>
          <p:cNvSpPr>
            <a:spLocks noGrp="1"/>
          </p:cNvSpPr>
          <p:nvPr>
            <p:ph type="sldNum" sz="quarter" idx="12"/>
          </p:nvPr>
        </p:nvSpPr>
        <p:spPr/>
        <p:txBody>
          <a:bodyPr/>
          <a:lstStyle>
            <a:extLst/>
          </a:lstStyle>
          <a:p>
            <a:fld id="{908AD0F4-6FE0-4CA9-B19F-4EF57C4645B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ă liberă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ă liberă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unghi drept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ector drep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ubstituent titl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o-RO" smtClean="0"/>
              <a:t>Faceți clic pentru a edita stilul de titlu Coordonator</a:t>
            </a:r>
            <a:endParaRPr kumimoji="0" lang="en-US"/>
          </a:p>
        </p:txBody>
      </p:sp>
      <p:sp>
        <p:nvSpPr>
          <p:cNvPr id="30" name="Substituent text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o-RO" smtClean="0"/>
              <a:t>Faceți clic pentru a edita stilurile de text Coordonator</a:t>
            </a:r>
          </a:p>
          <a:p>
            <a:pPr lvl="1" eaLnBrk="1" latinLnBrk="0" hangingPunct="1"/>
            <a:r>
              <a:rPr kumimoji="0" lang="ro-RO" smtClean="0"/>
              <a:t>Al doilea nivel</a:t>
            </a:r>
          </a:p>
          <a:p>
            <a:pPr lvl="2" eaLnBrk="1" latinLnBrk="0" hangingPunct="1"/>
            <a:r>
              <a:rPr kumimoji="0" lang="ro-RO" smtClean="0"/>
              <a:t>Al treilea nivel</a:t>
            </a:r>
          </a:p>
          <a:p>
            <a:pPr lvl="3" eaLnBrk="1" latinLnBrk="0" hangingPunct="1"/>
            <a:r>
              <a:rPr kumimoji="0" lang="ro-RO" smtClean="0"/>
              <a:t>Al patrulea nivel</a:t>
            </a:r>
          </a:p>
          <a:p>
            <a:pPr lvl="4" eaLnBrk="1" latinLnBrk="0" hangingPunct="1"/>
            <a:r>
              <a:rPr kumimoji="0" lang="ro-RO" smtClean="0"/>
              <a:t>Al cincilea nivel</a:t>
            </a:r>
            <a:endParaRPr kumimoji="0" lang="en-US"/>
          </a:p>
        </p:txBody>
      </p:sp>
      <p:sp>
        <p:nvSpPr>
          <p:cNvPr id="10" name="Substituent dată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692617D-CD88-4DEC-AB35-D983C97D0143}" type="datetimeFigureOut">
              <a:rPr lang="en-US" smtClean="0"/>
              <a:pPr/>
              <a:t>1/20/2018</a:t>
            </a:fld>
            <a:endParaRPr lang="en-US"/>
          </a:p>
        </p:txBody>
      </p:sp>
      <p:sp>
        <p:nvSpPr>
          <p:cNvPr id="22" name="Substituent subsol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ubstituent număr diapozitiv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08AD0F4-6FE0-4CA9-B19F-4EF57C4645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ine 5" descr="Imagine1.png"/>
          <p:cNvPicPr>
            <a:picLocks noChangeAspect="1"/>
          </p:cNvPicPr>
          <p:nvPr/>
        </p:nvPicPr>
        <p:blipFill>
          <a:blip r:embed="rId2"/>
          <a:stretch>
            <a:fillRect/>
          </a:stretch>
        </p:blipFill>
        <p:spPr>
          <a:xfrm>
            <a:off x="0" y="0"/>
            <a:ext cx="9144000" cy="5000636"/>
          </a:xfrm>
          <a:prstGeom prst="rect">
            <a:avLst/>
          </a:prstGeom>
        </p:spPr>
      </p:pic>
      <p:sp>
        <p:nvSpPr>
          <p:cNvPr id="17410" name="Rectangle 2"/>
          <p:cNvSpPr>
            <a:spLocks noChangeArrowheads="1"/>
          </p:cNvSpPr>
          <p:nvPr/>
        </p:nvSpPr>
        <p:spPr bwMode="auto">
          <a:xfrm>
            <a:off x="0" y="1000108"/>
            <a:ext cx="9144000"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0" i="0" u="none" strike="noStrike" cap="none" normalizeH="0" baseline="0" dirty="0" smtClean="0">
                <a:ln>
                  <a:noFill/>
                </a:ln>
                <a:solidFill>
                  <a:srgbClr val="0070C0"/>
                </a:solidFill>
                <a:effectLst/>
                <a:latin typeface="Impact" pitchFamily="34" charset="0"/>
                <a:ea typeface="Times New Roman" pitchFamily="18" charset="0"/>
              </a:rPr>
              <a:t>PROIECT NAŢIONAL</a:t>
            </a:r>
            <a:endParaRPr kumimoji="0" lang="en-US" sz="1100" b="0" i="0" u="none" strike="noStrike" cap="none" normalizeH="0" baseline="0" dirty="0" smtClean="0">
              <a:ln>
                <a:noFill/>
              </a:ln>
              <a:solidFill>
                <a:srgbClr val="0070C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2800" b="0" i="0" u="none" strike="noStrike" cap="none" normalizeH="0" baseline="0" dirty="0" smtClean="0">
                <a:ln>
                  <a:noFill/>
                </a:ln>
                <a:solidFill>
                  <a:srgbClr val="0070C0"/>
                </a:solidFill>
                <a:effectLst/>
                <a:latin typeface="Impact" pitchFamily="34" charset="0"/>
                <a:ea typeface="Times New Roman" pitchFamily="18" charset="0"/>
              </a:rPr>
              <a:t>„ALFABETIZAREA ECOLOGICĂ A POPULAŢIEI”</a:t>
            </a:r>
            <a:endParaRPr kumimoji="0" lang="en-US" sz="1100" b="0" i="0" u="none" strike="noStrike" cap="none" normalizeH="0" baseline="0" dirty="0" smtClean="0">
              <a:ln>
                <a:noFill/>
              </a:ln>
              <a:solidFill>
                <a:srgbClr val="0070C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2800" b="0" i="0" u="none" strike="noStrike" cap="none" normalizeH="0" baseline="0" dirty="0" smtClean="0">
                <a:ln>
                  <a:noFill/>
                </a:ln>
                <a:solidFill>
                  <a:srgbClr val="0070C0"/>
                </a:solidFill>
                <a:effectLst/>
                <a:latin typeface="Impact" pitchFamily="34" charset="0"/>
                <a:ea typeface="Times New Roman" pitchFamily="18" charset="0"/>
              </a:rPr>
              <a:t>PROIECTUL </a:t>
            </a:r>
            <a:endParaRPr kumimoji="0" lang="en-US" sz="1100" b="0" i="0" u="none" strike="noStrike" cap="none" normalizeH="0" baseline="0" dirty="0" smtClean="0">
              <a:ln>
                <a:noFill/>
              </a:ln>
              <a:solidFill>
                <a:srgbClr val="0070C0"/>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17411" name="Rectangle 3"/>
          <p:cNvSpPr>
            <a:spLocks noChangeArrowheads="1"/>
          </p:cNvSpPr>
          <p:nvPr/>
        </p:nvSpPr>
        <p:spPr bwMode="auto">
          <a:xfrm>
            <a:off x="0" y="2285992"/>
            <a:ext cx="9144000" cy="22313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0" i="0" u="none" strike="noStrike" cap="none" normalizeH="0" baseline="0" dirty="0" smtClean="0">
                <a:ln>
                  <a:noFill/>
                </a:ln>
                <a:solidFill>
                  <a:srgbClr val="0070C0"/>
                </a:solidFill>
                <a:effectLst/>
                <a:latin typeface="Impact" pitchFamily="34" charset="0"/>
                <a:ea typeface="Times New Roman" pitchFamily="18" charset="0"/>
              </a:rPr>
              <a:t>6</a:t>
            </a:r>
          </a:p>
          <a:p>
            <a:pPr marL="0" marR="0" lvl="0" indent="0" algn="ctr" defTabSz="914400" rtl="0" eaLnBrk="1" fontAlgn="base" latinLnBrk="0" hangingPunct="1">
              <a:lnSpc>
                <a:spcPct val="100000"/>
              </a:lnSpc>
              <a:spcBef>
                <a:spcPct val="0"/>
              </a:spcBef>
              <a:spcAft>
                <a:spcPct val="0"/>
              </a:spcAft>
              <a:buClrTx/>
              <a:buSzTx/>
              <a:buFontTx/>
              <a:buNone/>
              <a:tabLst/>
            </a:pPr>
            <a:endParaRPr lang="ro-RO" sz="2800" dirty="0">
              <a:solidFill>
                <a:srgbClr val="0070C0"/>
              </a:solidFill>
              <a:latin typeface="Impact"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rgbClr val="0070C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600" b="0" i="0" u="none" strike="noStrike" cap="none" normalizeH="0" baseline="0" dirty="0" smtClean="0">
                <a:ln>
                  <a:noFill/>
                </a:ln>
                <a:solidFill>
                  <a:srgbClr val="0070C0"/>
                </a:solidFill>
                <a:effectLst/>
                <a:latin typeface="Impact" pitchFamily="34" charset="0"/>
                <a:ea typeface="Times New Roman" pitchFamily="18" charset="0"/>
              </a:rPr>
              <a:t>„CARTEA RECORDURILOR VERZI”</a:t>
            </a:r>
            <a:endParaRPr kumimoji="0" lang="en-US" sz="1100" b="0" i="0" u="none" strike="noStrike" cap="none" normalizeH="0" baseline="0" dirty="0" smtClean="0">
              <a:ln>
                <a:noFill/>
              </a:ln>
              <a:solidFill>
                <a:srgbClr val="0070C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600" b="0" i="0" u="none" strike="noStrike" cap="none" normalizeH="0" baseline="0" dirty="0" smtClean="0">
                <a:ln>
                  <a:noFill/>
                </a:ln>
                <a:solidFill>
                  <a:srgbClr val="0070C0"/>
                </a:solidFill>
                <a:effectLst/>
                <a:latin typeface="Impact" pitchFamily="34" charset="0"/>
                <a:ea typeface="Times New Roman" pitchFamily="18" charset="0"/>
              </a:rPr>
              <a:t>ANUL 2013</a:t>
            </a:r>
            <a:endParaRPr kumimoji="0" lang="ro-RO" sz="1800" b="0" i="0" u="none" strike="noStrike" cap="none" normalizeH="0" baseline="0" dirty="0" smtClean="0">
              <a:ln>
                <a:noFill/>
              </a:ln>
              <a:solidFill>
                <a:srgbClr val="0070C0"/>
              </a:solidFill>
              <a:effectLst/>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Scale>
                                      <p:cBhvr>
                                        <p:cTn id="7" dur="1000" decel="50000" fill="hold">
                                          <p:stCondLst>
                                            <p:cond delay="0"/>
                                          </p:stCondLst>
                                        </p:cTn>
                                        <p:tgtEl>
                                          <p:spTgt spid="17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410"/>
                                        </p:tgtEl>
                                        <p:attrNameLst>
                                          <p:attrName>ppt_x</p:attrName>
                                          <p:attrName>ppt_y</p:attrName>
                                        </p:attrNameLst>
                                      </p:cBhvr>
                                    </p:animMotion>
                                    <p:animEffect transition="in" filter="fade">
                                      <p:cBhvr>
                                        <p:cTn id="9" dur="1000"/>
                                        <p:tgtEl>
                                          <p:spTgt spid="17410"/>
                                        </p:tgtEl>
                                      </p:cBhvr>
                                    </p:animEffect>
                                  </p:childTnLst>
                                </p:cTn>
                              </p:par>
                            </p:childTnLst>
                          </p:cTn>
                        </p:par>
                        <p:par>
                          <p:cTn id="10" fill="hold">
                            <p:stCondLst>
                              <p:cond delay="1000"/>
                            </p:stCondLst>
                            <p:childTnLst>
                              <p:par>
                                <p:cTn id="11" presetID="51" presetClass="entr" presetSubtype="0" fill="hold" grpId="0" nodeType="afterEffect">
                                  <p:stCondLst>
                                    <p:cond delay="0"/>
                                  </p:stCondLst>
                                  <p:childTnLst>
                                    <p:set>
                                      <p:cBhvr>
                                        <p:cTn id="12" dur="1" fill="hold">
                                          <p:stCondLst>
                                            <p:cond delay="0"/>
                                          </p:stCondLst>
                                        </p:cTn>
                                        <p:tgtEl>
                                          <p:spTgt spid="17411"/>
                                        </p:tgtEl>
                                        <p:attrNameLst>
                                          <p:attrName>style.visibility</p:attrName>
                                        </p:attrNameLst>
                                      </p:cBhvr>
                                      <p:to>
                                        <p:strVal val="visible"/>
                                      </p:to>
                                    </p:set>
                                    <p:animEffect transition="in" filter="fade">
                                      <p:cBhvr>
                                        <p:cTn id="13" dur="770" decel="100000"/>
                                        <p:tgtEl>
                                          <p:spTgt spid="17411"/>
                                        </p:tgtEl>
                                      </p:cBhvr>
                                    </p:animEffect>
                                    <p:animScale>
                                      <p:cBhvr>
                                        <p:cTn id="14" dur="770" decel="100000"/>
                                        <p:tgtEl>
                                          <p:spTgt spid="17411"/>
                                        </p:tgtEl>
                                      </p:cBhvr>
                                      <p:from x="10000" y="10000"/>
                                      <p:to x="200000" y="450000"/>
                                    </p:animScale>
                                    <p:animScale>
                                      <p:cBhvr>
                                        <p:cTn id="15" dur="1230" accel="100000" fill="hold">
                                          <p:stCondLst>
                                            <p:cond delay="770"/>
                                          </p:stCondLst>
                                        </p:cTn>
                                        <p:tgtEl>
                                          <p:spTgt spid="17411"/>
                                        </p:tgtEl>
                                      </p:cBhvr>
                                      <p:from x="200000" y="450000"/>
                                      <p:to x="100000" y="100000"/>
                                    </p:animScale>
                                    <p:set>
                                      <p:cBhvr>
                                        <p:cTn id="16" dur="770" fill="hold"/>
                                        <p:tgtEl>
                                          <p:spTgt spid="17411"/>
                                        </p:tgtEl>
                                        <p:attrNameLst>
                                          <p:attrName>ppt_x</p:attrName>
                                        </p:attrNameLst>
                                      </p:cBhvr>
                                      <p:to>
                                        <p:strVal val="(0.5)"/>
                                      </p:to>
                                    </p:set>
                                    <p:anim from="(0.5)" to="(#ppt_x)" calcmode="lin" valueType="num">
                                      <p:cBhvr>
                                        <p:cTn id="17" dur="1230" accel="100000" fill="hold">
                                          <p:stCondLst>
                                            <p:cond delay="770"/>
                                          </p:stCondLst>
                                        </p:cTn>
                                        <p:tgtEl>
                                          <p:spTgt spid="17411"/>
                                        </p:tgtEl>
                                        <p:attrNameLst>
                                          <p:attrName>ppt_x</p:attrName>
                                        </p:attrNameLst>
                                      </p:cBhvr>
                                    </p:anim>
                                    <p:set>
                                      <p:cBhvr>
                                        <p:cTn id="18" dur="770" fill="hold"/>
                                        <p:tgtEl>
                                          <p:spTgt spid="17411"/>
                                        </p:tgtEl>
                                        <p:attrNameLst>
                                          <p:attrName>ppt_y</p:attrName>
                                        </p:attrNameLst>
                                      </p:cBhvr>
                                      <p:to>
                                        <p:strVal val="(#ppt_y+0.4)"/>
                                      </p:to>
                                    </p:set>
                                    <p:anim from="(#ppt_y+0.4)" to="(#ppt_y)" calcmode="lin" valueType="num">
                                      <p:cBhvr>
                                        <p:cTn id="19" dur="1230" accel="100000" fill="hold">
                                          <p:stCondLst>
                                            <p:cond delay="770"/>
                                          </p:stCondLst>
                                        </p:cTn>
                                        <p:tgtEl>
                                          <p:spTgt spid="17411"/>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a:stretch>
            <a:fillRect/>
          </a:stretch>
        </p:blipFill>
        <p:spPr>
          <a:xfrm>
            <a:off x="2357422" y="1000108"/>
            <a:ext cx="4714908" cy="5006992"/>
          </a:xfrm>
        </p:spPr>
      </p:pic>
      <p:sp>
        <p:nvSpPr>
          <p:cNvPr id="2" name="Titlu 1"/>
          <p:cNvSpPr>
            <a:spLocks noGrp="1"/>
          </p:cNvSpPr>
          <p:nvPr>
            <p:ph type="title"/>
          </p:nvPr>
        </p:nvSpPr>
        <p:spPr>
          <a:xfrm>
            <a:off x="457200" y="274638"/>
            <a:ext cx="8229600" cy="1143000"/>
          </a:xfrm>
        </p:spPr>
        <p:txBody>
          <a:bodyPr>
            <a:normAutofit/>
          </a:bodyPr>
          <a:lstStyle/>
          <a:p>
            <a:pPr algn="ctr"/>
            <a:r>
              <a:rPr lang="ro-RO" sz="2000" b="1" dirty="0" smtClean="0">
                <a:solidFill>
                  <a:srgbClr val="0070C0"/>
                </a:solidFill>
                <a:latin typeface="Comic Sans MS" pitchFamily="66" charset="0"/>
              </a:rPr>
              <a:t>GRĂDINIŢA P.P. ,,MIHAI EMINESCU”, TG-JIU, GORJ</a:t>
            </a:r>
            <a:endParaRPr lang="en-US" sz="2000" b="1" dirty="0">
              <a:solidFill>
                <a:srgbClr val="0070C0"/>
              </a:solidFill>
              <a:latin typeface="Comic Sans MS" pitchFamily="66" charset="0"/>
            </a:endParaRPr>
          </a:p>
        </p:txBody>
      </p:sp>
      <p:sp>
        <p:nvSpPr>
          <p:cNvPr id="5" name="Titlu 1"/>
          <p:cNvSpPr txBox="1">
            <a:spLocks/>
          </p:cNvSpPr>
          <p:nvPr/>
        </p:nvSpPr>
        <p:spPr>
          <a:xfrm>
            <a:off x="428596" y="2928886"/>
            <a:ext cx="8229600" cy="3929114"/>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ro-RO" sz="2100" b="1" dirty="0" smtClean="0">
                <a:solidFill>
                  <a:srgbClr val="0070C0"/>
                </a:solidFill>
                <a:latin typeface="Comic Sans MS" pitchFamily="66" charset="0"/>
                <a:ea typeface="+mj-ea"/>
                <a:cs typeface="+mj-cs"/>
              </a:rPr>
              <a:t>PREZINTĂ</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ro-RO" sz="2100" b="1" dirty="0" smtClean="0">
              <a:solidFill>
                <a:srgbClr val="0070C0"/>
              </a:solidFill>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ro-RO" sz="2900" b="1" dirty="0" smtClean="0">
                <a:solidFill>
                  <a:srgbClr val="0070C0"/>
                </a:solidFill>
                <a:latin typeface="Comic Sans MS" pitchFamily="66" charset="0"/>
                <a:ea typeface="+mj-ea"/>
                <a:cs typeface="+mj-cs"/>
              </a:rPr>
              <a:t>PROIECTUL</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ro-RO" sz="2900" dirty="0">
              <a:solidFill>
                <a:srgbClr val="0070C0"/>
              </a:solidFill>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ro-RO" sz="2900" dirty="0" smtClean="0">
              <a:solidFill>
                <a:srgbClr val="0070C0"/>
              </a:solidFill>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ro-RO" sz="2900" dirty="0" smtClean="0">
              <a:solidFill>
                <a:srgbClr val="0070C0"/>
              </a:solidFill>
              <a:latin typeface="Comic Sans MS" pitchFamily="66"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ro-RO" sz="4400" b="1" dirty="0" smtClean="0">
                <a:solidFill>
                  <a:srgbClr val="0070C0"/>
                </a:solidFill>
                <a:latin typeface="Comic Sans MS" pitchFamily="66" charset="0"/>
                <a:ea typeface="+mj-ea"/>
                <a:cs typeface="+mj-cs"/>
              </a:rPr>
              <a:t>,,CEL MAI FANTEZIST …COLŢ ECO!”</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6" name="Imagine 5" descr="K:\POZE JURNAL\poze aprilie mai\100SANPH\SANY0126.JPG"/>
          <p:cNvPicPr/>
          <p:nvPr/>
        </p:nvPicPr>
        <p:blipFill>
          <a:blip r:embed="rId3" cstate="print"/>
          <a:srcRect/>
          <a:stretch>
            <a:fillRect/>
          </a:stretch>
        </p:blipFill>
        <p:spPr bwMode="auto">
          <a:xfrm>
            <a:off x="428596" y="1214422"/>
            <a:ext cx="3000396" cy="3786214"/>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43.jpg"/>
          <p:cNvPicPr/>
          <p:nvPr/>
        </p:nvPicPr>
        <p:blipFill>
          <a:blip r:embed="rId4" cstate="print"/>
          <a:srcRect/>
          <a:stretch>
            <a:fillRect/>
          </a:stretch>
        </p:blipFill>
        <p:spPr bwMode="auto">
          <a:xfrm>
            <a:off x="6000760" y="1142984"/>
            <a:ext cx="2857520" cy="3786214"/>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spTree>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2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ppt_x</p:attrName>
                                        </p:attrNameLst>
                                      </p:cBhvr>
                                      <p:tavLst>
                                        <p:tav tm="0">
                                          <p:val>
                                            <p:strVal val="#ppt_x-.2"/>
                                          </p:val>
                                        </p:tav>
                                        <p:tav tm="100000">
                                          <p:val>
                                            <p:strVal val="#ppt_x"/>
                                          </p:val>
                                        </p:tav>
                                      </p:tavLst>
                                    </p:anim>
                                    <p:anim calcmode="lin" valueType="num">
                                      <p:cBhvr>
                                        <p:cTn id="1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3" dur="1000"/>
                                        <p:tgtEl>
                                          <p:spTgt spid="6"/>
                                        </p:tgtEl>
                                      </p:cBhvr>
                                    </p:animEffect>
                                  </p:childTnLst>
                                </p:cTn>
                              </p:par>
                            </p:childTnLst>
                          </p:cTn>
                        </p:par>
                        <p:par>
                          <p:cTn id="14" fill="hold">
                            <p:stCondLst>
                              <p:cond delay="1500"/>
                            </p:stCondLst>
                            <p:childTnLst>
                              <p:par>
                                <p:cTn id="15" presetID="5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70" decel="100000"/>
                                        <p:tgtEl>
                                          <p:spTgt spid="5"/>
                                        </p:tgtEl>
                                      </p:cBhvr>
                                    </p:animEffect>
                                    <p:animScale>
                                      <p:cBhvr>
                                        <p:cTn id="18" dur="770" decel="100000"/>
                                        <p:tgtEl>
                                          <p:spTgt spid="5"/>
                                        </p:tgtEl>
                                      </p:cBhvr>
                                      <p:from x="10000" y="10000"/>
                                      <p:to x="200000" y="450000"/>
                                    </p:animScale>
                                    <p:animScale>
                                      <p:cBhvr>
                                        <p:cTn id="19" dur="1230" accel="100000" fill="hold">
                                          <p:stCondLst>
                                            <p:cond delay="770"/>
                                          </p:stCondLst>
                                        </p:cTn>
                                        <p:tgtEl>
                                          <p:spTgt spid="5"/>
                                        </p:tgtEl>
                                      </p:cBhvr>
                                      <p:from x="200000" y="450000"/>
                                      <p:to x="100000" y="100000"/>
                                    </p:animScale>
                                    <p:set>
                                      <p:cBhvr>
                                        <p:cTn id="20" dur="770" fill="hold"/>
                                        <p:tgtEl>
                                          <p:spTgt spid="5"/>
                                        </p:tgtEl>
                                        <p:attrNameLst>
                                          <p:attrName>ppt_x</p:attrName>
                                        </p:attrNameLst>
                                      </p:cBhvr>
                                      <p:to>
                                        <p:strVal val="(0.5)"/>
                                      </p:to>
                                    </p:set>
                                    <p:anim from="(0.5)" to="(#ppt_x)" calcmode="lin" valueType="num">
                                      <p:cBhvr>
                                        <p:cTn id="21" dur="1230" accel="100000" fill="hold">
                                          <p:stCondLst>
                                            <p:cond delay="770"/>
                                          </p:stCondLst>
                                        </p:cTn>
                                        <p:tgtEl>
                                          <p:spTgt spid="5"/>
                                        </p:tgtEl>
                                        <p:attrNameLst>
                                          <p:attrName>ppt_x</p:attrName>
                                        </p:attrNameLst>
                                      </p:cBhvr>
                                    </p:anim>
                                    <p:set>
                                      <p:cBhvr>
                                        <p:cTn id="22" dur="770" fill="hold"/>
                                        <p:tgtEl>
                                          <p:spTgt spid="5"/>
                                        </p:tgtEl>
                                        <p:attrNameLst>
                                          <p:attrName>ppt_y</p:attrName>
                                        </p:attrNameLst>
                                      </p:cBhvr>
                                      <p:to>
                                        <p:strVal val="(#ppt_y+0.4)"/>
                                      </p:to>
                                    </p:set>
                                    <p:anim from="(#ppt_y+0.4)" to="(#ppt_y)" calcmode="lin" valueType="num">
                                      <p:cBhvr>
                                        <p:cTn id="23"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7715272" y="5695932"/>
            <a:ext cx="1428728" cy="1162068"/>
          </a:xfrm>
        </p:spPr>
      </p:pic>
      <p:sp>
        <p:nvSpPr>
          <p:cNvPr id="2" name="Titlu 1"/>
          <p:cNvSpPr>
            <a:spLocks noGrp="1"/>
          </p:cNvSpPr>
          <p:nvPr>
            <p:ph type="title"/>
          </p:nvPr>
        </p:nvSpPr>
        <p:spPr>
          <a:xfrm>
            <a:off x="571472" y="928670"/>
            <a:ext cx="8229600" cy="5500726"/>
          </a:xfrm>
        </p:spPr>
        <p:txBody>
          <a:bodyPr>
            <a:noAutofit/>
          </a:bodyPr>
          <a:lstStyle/>
          <a:p>
            <a:pPr algn="ctr"/>
            <a:r>
              <a:rPr lang="ro-RO" sz="1400" dirty="0" smtClean="0"/>
              <a:t>	</a:t>
            </a:r>
            <a:r>
              <a:rPr lang="ro-RO" sz="1400" dirty="0" smtClean="0">
                <a:solidFill>
                  <a:srgbClr val="0070C0"/>
                </a:solidFill>
                <a:effectLst/>
                <a:latin typeface="Comic Sans MS" pitchFamily="66" charset="0"/>
              </a:rPr>
              <a:t>Proiectul </a:t>
            </a:r>
            <a:r>
              <a:rPr lang="ro-RO" sz="1400" i="1" dirty="0" smtClean="0">
                <a:solidFill>
                  <a:srgbClr val="0070C0"/>
                </a:solidFill>
                <a:effectLst/>
                <a:latin typeface="Comic Sans MS" pitchFamily="66" charset="0"/>
              </a:rPr>
              <a:t>„CEL MAI FANTEZIST …. COLŢ ECO!”</a:t>
            </a:r>
            <a:r>
              <a:rPr lang="ro-RO" sz="1400" dirty="0" smtClean="0">
                <a:solidFill>
                  <a:srgbClr val="0070C0"/>
                </a:solidFill>
                <a:effectLst/>
                <a:latin typeface="Comic Sans MS" pitchFamily="66" charset="0"/>
              </a:rPr>
              <a:t> s-a născut ca urmare a necesităţii responsabilizării şi conştientizării copiilor de vârstă antepreşcolară/preşcolară, a părinţilor acestora, cât şi a partenerilor noştri, faţă de problemele mediului, pornind de la cele mai banale acte pe care aceştia le fac zilnic, până la adoptarea unui stil de viaţă ecologic.</a:t>
            </a:r>
            <a:br>
              <a:rPr lang="ro-RO" sz="1400" dirty="0" smtClean="0">
                <a:solidFill>
                  <a:srgbClr val="0070C0"/>
                </a:solidFill>
                <a:effectLst/>
                <a:latin typeface="Comic Sans MS" pitchFamily="66" charset="0"/>
              </a:rPr>
            </a:br>
            <a:r>
              <a:rPr lang="ro-RO" sz="1400" dirty="0" smtClean="0">
                <a:solidFill>
                  <a:srgbClr val="0070C0"/>
                </a:solidFill>
                <a:effectLst/>
                <a:latin typeface="Comic Sans MS" pitchFamily="66" charset="0"/>
              </a:rPr>
              <a:t/>
            </a:r>
            <a:br>
              <a:rPr lang="ro-RO" sz="1400" dirty="0" smtClean="0">
                <a:solidFill>
                  <a:srgbClr val="0070C0"/>
                </a:solidFill>
                <a:effectLst/>
                <a:latin typeface="Comic Sans MS" pitchFamily="66" charset="0"/>
              </a:rPr>
            </a:br>
            <a:r>
              <a:rPr lang="ro-RO" sz="1400" dirty="0" smtClean="0">
                <a:solidFill>
                  <a:srgbClr val="0070C0"/>
                </a:solidFill>
                <a:effectLst/>
                <a:latin typeface="Comic Sans MS" pitchFamily="66" charset="0"/>
              </a:rPr>
              <a:t>	Spiritul civic, încă slab dezvoltat la cei mici, dar şi neimplicarea părinţilor în deciziile cu privire la problemele promovate de mediu, în cadrul comunităţii, au fost alte motive care au stat la baza implementării acestui proiect în grădiniță.</a:t>
            </a:r>
            <a:br>
              <a:rPr lang="ro-RO" sz="1400" dirty="0" smtClean="0">
                <a:solidFill>
                  <a:srgbClr val="0070C0"/>
                </a:solidFill>
                <a:effectLst/>
                <a:latin typeface="Comic Sans MS" pitchFamily="66" charset="0"/>
              </a:rPr>
            </a:br>
            <a:r>
              <a:rPr lang="en-US" sz="1400" dirty="0" smtClean="0">
                <a:solidFill>
                  <a:srgbClr val="0070C0"/>
                </a:solidFill>
                <a:effectLst/>
                <a:latin typeface="Comic Sans MS" pitchFamily="66" charset="0"/>
              </a:rPr>
              <a:t/>
            </a:r>
            <a:br>
              <a:rPr lang="en-US" sz="1400" dirty="0" smtClean="0">
                <a:solidFill>
                  <a:srgbClr val="0070C0"/>
                </a:solidFill>
                <a:effectLst/>
                <a:latin typeface="Comic Sans MS" pitchFamily="66" charset="0"/>
              </a:rPr>
            </a:br>
            <a:r>
              <a:rPr lang="ro-RO" sz="1400" dirty="0" smtClean="0">
                <a:solidFill>
                  <a:srgbClr val="0070C0"/>
                </a:solidFill>
                <a:effectLst/>
                <a:latin typeface="Comic Sans MS" pitchFamily="66" charset="0"/>
              </a:rPr>
              <a:t>	Proiectul de faţă a avut în vedere educarea şi sensibilizarea preşcolarilor care frecventează grădiniţa noastră şi părinţilor acestora, faţă de problemele cu care se confruntă ecosistemul. Alături de această dimensiune educativă, proiectul s-a axat şi pe dimensiunea participativă, propunându-şi să formeze un stil de viaţă ecologic, printr-o gamă variată de activităţi formale, informale şi non-formale. </a:t>
            </a:r>
            <a:br>
              <a:rPr lang="ro-RO" sz="1400" dirty="0" smtClean="0">
                <a:solidFill>
                  <a:srgbClr val="0070C0"/>
                </a:solidFill>
                <a:effectLst/>
                <a:latin typeface="Comic Sans MS" pitchFamily="66" charset="0"/>
              </a:rPr>
            </a:br>
            <a:r>
              <a:rPr lang="ro-RO" sz="1400" dirty="0" smtClean="0">
                <a:solidFill>
                  <a:srgbClr val="0070C0"/>
                </a:solidFill>
                <a:effectLst/>
                <a:latin typeface="Comic Sans MS" pitchFamily="66" charset="0"/>
              </a:rPr>
              <a:t/>
            </a:r>
            <a:br>
              <a:rPr lang="ro-RO" sz="1400" dirty="0" smtClean="0">
                <a:solidFill>
                  <a:srgbClr val="0070C0"/>
                </a:solidFill>
                <a:effectLst/>
                <a:latin typeface="Comic Sans MS" pitchFamily="66" charset="0"/>
              </a:rPr>
            </a:br>
            <a:r>
              <a:rPr lang="ro-RO" sz="1400" dirty="0" smtClean="0">
                <a:solidFill>
                  <a:srgbClr val="0070C0"/>
                </a:solidFill>
                <a:effectLst/>
                <a:latin typeface="Comic Sans MS" pitchFamily="66" charset="0"/>
              </a:rPr>
              <a:t>Proiectul a constat în realizarea unor activităţi precum sesiuni informative privind protecţia mediului prin schimbarea comportamentului, distribuirea de materiale informative şi promoţionale (mesaje, pliante, broşuri), acţiuni de ecologizare a curţii grădiniței, amenajarea unei zone verzi în cadrul grădiniței noastre. De asemenea, ne dorim să obţinem performanţe înalte, entuziasm din partea cadrelor didactice, antepreşcolarilor/preşcolarilor din unitatea noastră de învăţământ, părinţilor acestora, întregului personal al grădiniţei, elevilor parteneri, cooperare pentru a face schimbări reale în viaţa şcolară, dobândind calităţi de învingători în lupta cu deşeurile, cu mentalităţile, dar permanent cu speranţa reuşitei colective.</a:t>
            </a:r>
            <a:r>
              <a:rPr lang="en-US" sz="1400" dirty="0" smtClean="0">
                <a:solidFill>
                  <a:srgbClr val="0070C0"/>
                </a:solidFill>
              </a:rPr>
              <a:t/>
            </a:r>
            <a:br>
              <a:rPr lang="en-US" sz="1400" dirty="0" smtClean="0">
                <a:solidFill>
                  <a:srgbClr val="0070C0"/>
                </a:solidFill>
              </a:rPr>
            </a:br>
            <a:r>
              <a:rPr lang="ro-RO" sz="1400" dirty="0" smtClean="0">
                <a:solidFill>
                  <a:srgbClr val="FFFF00"/>
                </a:solidFill>
                <a:effectLst/>
                <a:latin typeface="Comic Sans MS" pitchFamily="66" charset="0"/>
              </a:rPr>
              <a:t/>
            </a:r>
            <a:br>
              <a:rPr lang="ro-RO" sz="1400" dirty="0" smtClean="0">
                <a:solidFill>
                  <a:srgbClr val="FFFF00"/>
                </a:solidFill>
                <a:effectLst/>
                <a:latin typeface="Comic Sans MS" pitchFamily="66" charset="0"/>
              </a:rPr>
            </a:br>
            <a:r>
              <a:rPr lang="ro-RO" sz="1400" dirty="0" smtClean="0">
                <a:solidFill>
                  <a:srgbClr val="FFFF00"/>
                </a:solidFill>
                <a:effectLst/>
                <a:latin typeface="Comic Sans MS" pitchFamily="66" charset="0"/>
              </a:rPr>
              <a:t/>
            </a:r>
            <a:br>
              <a:rPr lang="ro-RO" sz="1400" dirty="0" smtClean="0">
                <a:solidFill>
                  <a:srgbClr val="FFFF00"/>
                </a:solidFill>
                <a:effectLst/>
                <a:latin typeface="Comic Sans MS" pitchFamily="66" charset="0"/>
              </a:rPr>
            </a:br>
            <a:r>
              <a:rPr lang="ro-RO" sz="1400" dirty="0" smtClean="0">
                <a:solidFill>
                  <a:srgbClr val="FFFF00"/>
                </a:solidFill>
                <a:effectLst/>
                <a:latin typeface="Comic Sans MS" pitchFamily="66" charset="0"/>
              </a:rPr>
              <a:t> </a:t>
            </a:r>
            <a:r>
              <a:rPr lang="en-US" sz="1400" dirty="0" smtClean="0">
                <a:solidFill>
                  <a:srgbClr val="FFFF00"/>
                </a:solidFill>
                <a:effectLst/>
                <a:latin typeface="Comic Sans MS" pitchFamily="66" charset="0"/>
              </a:rPr>
              <a:t/>
            </a:r>
            <a:br>
              <a:rPr lang="en-US" sz="1400" dirty="0" smtClean="0">
                <a:solidFill>
                  <a:srgbClr val="FFFF00"/>
                </a:solidFill>
                <a:effectLst/>
                <a:latin typeface="Comic Sans MS" pitchFamily="66" charset="0"/>
              </a:rPr>
            </a:br>
            <a:endParaRPr lang="en-US" sz="1400" dirty="0">
              <a:solidFill>
                <a:srgbClr val="FFFF00"/>
              </a:solidFill>
              <a:effectLst/>
              <a:latin typeface="Comic Sans MS" pitchFamily="66" charset="0"/>
            </a:endParaRPr>
          </a:p>
        </p:txBody>
      </p:sp>
      <p:pic>
        <p:nvPicPr>
          <p:cNvPr id="5" name="Substituent conținut 3" descr="Imagine1.png"/>
          <p:cNvPicPr>
            <a:picLocks noChangeAspect="1"/>
          </p:cNvPicPr>
          <p:nvPr/>
        </p:nvPicPr>
        <p:blipFill>
          <a:blip r:embed="rId3" cstate="print">
            <a:clrChange>
              <a:clrFrom>
                <a:srgbClr val="FFFFFF"/>
              </a:clrFrom>
              <a:clrTo>
                <a:srgbClr val="FFFFFF">
                  <a:alpha val="0"/>
                </a:srgbClr>
              </a:clrTo>
            </a:clrChange>
          </a:blip>
          <a:stretch>
            <a:fillRect/>
          </a:stretch>
        </p:blipFill>
        <p:spPr>
          <a:xfrm>
            <a:off x="0" y="2143116"/>
            <a:ext cx="1214382" cy="11620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44.jpg"/>
          <p:cNvPicPr/>
          <p:nvPr/>
        </p:nvPicPr>
        <p:blipFill>
          <a:blip r:embed="rId3" cstate="print"/>
          <a:srcRect/>
          <a:stretch>
            <a:fillRect/>
          </a:stretch>
        </p:blipFill>
        <p:spPr bwMode="auto">
          <a:xfrm>
            <a:off x="857224" y="500042"/>
            <a:ext cx="3929090" cy="5715039"/>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53.jpg"/>
          <p:cNvPicPr/>
          <p:nvPr/>
        </p:nvPicPr>
        <p:blipFill>
          <a:blip r:embed="rId4" cstate="print"/>
          <a:srcRect/>
          <a:stretch>
            <a:fillRect/>
          </a:stretch>
        </p:blipFill>
        <p:spPr bwMode="auto">
          <a:xfrm>
            <a:off x="4643438" y="500042"/>
            <a:ext cx="3643338" cy="5715040"/>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sp>
        <p:nvSpPr>
          <p:cNvPr id="10241" name="Rectangle 1"/>
          <p:cNvSpPr>
            <a:spLocks noChangeArrowheads="1"/>
          </p:cNvSpPr>
          <p:nvPr/>
        </p:nvSpPr>
        <p:spPr bwMode="auto">
          <a:xfrm>
            <a:off x="607191" y="1285860"/>
            <a:ext cx="7929618" cy="42780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defTabSz="914400" rtl="0" eaLnBrk="1" fontAlgn="base" latinLnBrk="0" hangingPunct="1">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0070C0"/>
                </a:solidFill>
                <a:effectLst/>
                <a:latin typeface="Comic Sans MS" pitchFamily="66" charset="0"/>
                <a:ea typeface="Times New Roman" pitchFamily="18" charset="0"/>
              </a:rPr>
              <a:t>Tipul activităţii:</a:t>
            </a:r>
            <a:r>
              <a:rPr kumimoji="0" lang="ro-RO" sz="1600" b="0" i="0" u="none" strike="noStrike" cap="none" normalizeH="0" baseline="0" dirty="0" smtClean="0">
                <a:ln>
                  <a:noFill/>
                </a:ln>
                <a:solidFill>
                  <a:srgbClr val="0070C0"/>
                </a:solidFill>
                <a:effectLst/>
                <a:latin typeface="Comic Sans MS" pitchFamily="66" charset="0"/>
                <a:ea typeface="Times New Roman" pitchFamily="18" charset="0"/>
              </a:rPr>
              <a:t> activitate practică </a:t>
            </a:r>
            <a:endParaRPr kumimoji="0" lang="en-US" sz="1600" b="0" i="0" u="none" strike="noStrike" cap="none" normalizeH="0" baseline="0" dirty="0" smtClean="0">
              <a:ln>
                <a:noFill/>
              </a:ln>
              <a:solidFill>
                <a:srgbClr val="0070C0"/>
              </a:solidFill>
              <a:effectLst/>
              <a:latin typeface="Comic Sans MS" pitchFamily="66" charset="0"/>
            </a:endParaRPr>
          </a:p>
          <a:p>
            <a:pPr marL="0" marR="0" lvl="0" indent="457200"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0070C0"/>
                </a:solidFill>
                <a:effectLst/>
                <a:latin typeface="Comic Sans MS" pitchFamily="66" charset="0"/>
                <a:ea typeface="Times New Roman" pitchFamily="18" charset="0"/>
              </a:rPr>
              <a:t>Locul de desfăşurare:</a:t>
            </a:r>
            <a:r>
              <a:rPr kumimoji="0" lang="ro-RO" sz="1600" b="0" i="0" u="none" strike="noStrike" cap="none" normalizeH="0" baseline="0" dirty="0" smtClean="0">
                <a:ln>
                  <a:noFill/>
                </a:ln>
                <a:solidFill>
                  <a:srgbClr val="0070C0"/>
                </a:solidFill>
                <a:effectLst/>
                <a:latin typeface="Comic Sans MS" pitchFamily="66" charset="0"/>
                <a:ea typeface="Times New Roman" pitchFamily="18" charset="0"/>
              </a:rPr>
              <a:t> holurile grădiniţei</a:t>
            </a:r>
            <a:endParaRPr kumimoji="0" lang="en-US" sz="1600" b="0" i="0" u="none" strike="noStrike" cap="none" normalizeH="0" baseline="0" dirty="0" smtClean="0">
              <a:ln>
                <a:noFill/>
              </a:ln>
              <a:solidFill>
                <a:srgbClr val="0070C0"/>
              </a:solidFill>
              <a:effectLst/>
              <a:latin typeface="Comic Sans MS" pitchFamily="66" charset="0"/>
            </a:endParaRPr>
          </a:p>
          <a:p>
            <a:pPr marL="0" marR="0" lvl="0" indent="457200"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0070C0"/>
                </a:solidFill>
                <a:effectLst/>
                <a:latin typeface="Comic Sans MS" pitchFamily="66" charset="0"/>
                <a:ea typeface="Times New Roman" pitchFamily="18" charset="0"/>
              </a:rPr>
              <a:t>Beneficiari:</a:t>
            </a:r>
            <a:r>
              <a:rPr kumimoji="0" lang="ro-RO" sz="1600" b="0" i="0" u="none" strike="noStrike" cap="none" normalizeH="0" baseline="0" dirty="0" smtClean="0">
                <a:ln>
                  <a:noFill/>
                </a:ln>
                <a:solidFill>
                  <a:srgbClr val="0070C0"/>
                </a:solidFill>
                <a:effectLst/>
                <a:latin typeface="Comic Sans MS" pitchFamily="66" charset="0"/>
                <a:ea typeface="Times New Roman" pitchFamily="18" charset="0"/>
              </a:rPr>
              <a:t> toţi antepreşcolarii/preşcolarii grădiniței, cadre didactice, părinţi, comunitate locală</a:t>
            </a:r>
            <a:endParaRPr kumimoji="0" lang="en-US" sz="1600" b="0" i="0" u="none" strike="noStrike" cap="none" normalizeH="0" baseline="0" dirty="0" smtClean="0">
              <a:ln>
                <a:noFill/>
              </a:ln>
              <a:solidFill>
                <a:srgbClr val="0070C0"/>
              </a:solidFill>
              <a:effectLst/>
              <a:latin typeface="Comic Sans MS" pitchFamily="66" charset="0"/>
            </a:endParaRPr>
          </a:p>
          <a:p>
            <a:pPr marL="0" marR="0" lvl="0" indent="457200"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0070C0"/>
                </a:solidFill>
                <a:effectLst/>
                <a:latin typeface="Comic Sans MS" pitchFamily="66" charset="0"/>
                <a:ea typeface="Times New Roman" pitchFamily="18" charset="0"/>
              </a:rPr>
              <a:t>Resurse:</a:t>
            </a:r>
            <a:endParaRPr kumimoji="0" lang="en-US" sz="1600" b="0" i="0" u="none" strike="noStrike" cap="none" normalizeH="0" baseline="0" dirty="0" smtClean="0">
              <a:ln>
                <a:noFill/>
              </a:ln>
              <a:solidFill>
                <a:srgbClr val="0070C0"/>
              </a:solidFill>
              <a:effectLst/>
              <a:latin typeface="Comic Sans MS" pitchFamily="66" charset="0"/>
            </a:endParaRPr>
          </a:p>
          <a:p>
            <a:pPr marL="0" marR="0" lvl="0" indent="457200"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0070C0"/>
                </a:solidFill>
                <a:effectLst/>
                <a:latin typeface="Comic Sans MS" pitchFamily="66" charset="0"/>
                <a:ea typeface="Times New Roman" pitchFamily="18" charset="0"/>
              </a:rPr>
              <a:t>*resurse umane</a:t>
            </a:r>
            <a:r>
              <a:rPr kumimoji="0" lang="ro-RO" sz="1600" b="0" i="0" u="none" strike="noStrike" cap="none" normalizeH="0" baseline="0" dirty="0" smtClean="0">
                <a:ln>
                  <a:noFill/>
                </a:ln>
                <a:solidFill>
                  <a:srgbClr val="0070C0"/>
                </a:solidFill>
                <a:effectLst/>
                <a:latin typeface="Comic Sans MS" pitchFamily="66" charset="0"/>
                <a:ea typeface="Times New Roman" pitchFamily="18" charset="0"/>
              </a:rPr>
              <a:t> - cadre didactice, părinţi, antepreşcolari/preşcolari                                   </a:t>
            </a:r>
            <a:endParaRPr kumimoji="0" lang="en-US" sz="1600" b="0" i="0" u="none" strike="noStrike" cap="none" normalizeH="0" baseline="0" dirty="0" smtClean="0">
              <a:ln>
                <a:noFill/>
              </a:ln>
              <a:solidFill>
                <a:srgbClr val="0070C0"/>
              </a:solidFill>
              <a:effectLst/>
              <a:latin typeface="Comic Sans MS" pitchFamily="66" charset="0"/>
            </a:endParaRPr>
          </a:p>
          <a:p>
            <a:pPr marL="0" marR="0" lvl="0" indent="457200"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0070C0"/>
                </a:solidFill>
                <a:effectLst/>
                <a:latin typeface="Comic Sans MS" pitchFamily="66" charset="0"/>
                <a:ea typeface="Times New Roman" pitchFamily="18" charset="0"/>
              </a:rPr>
              <a:t>*resurse materiale</a:t>
            </a:r>
            <a:r>
              <a:rPr kumimoji="0" lang="ro-RO" sz="1600" b="0" i="0" u="none" strike="noStrike" cap="none" normalizeH="0" baseline="0" dirty="0" smtClean="0">
                <a:ln>
                  <a:noFill/>
                </a:ln>
                <a:solidFill>
                  <a:srgbClr val="0070C0"/>
                </a:solidFill>
                <a:effectLst/>
                <a:latin typeface="Comic Sans MS" pitchFamily="66" charset="0"/>
                <a:ea typeface="Times New Roman" pitchFamily="18" charset="0"/>
              </a:rPr>
              <a:t> - flori, ghivece, materiale refolosibile</a:t>
            </a:r>
            <a:endParaRPr kumimoji="0" lang="en-US" sz="1600" b="0" i="0" u="none" strike="noStrike" cap="none" normalizeH="0" baseline="0" dirty="0" smtClean="0">
              <a:ln>
                <a:noFill/>
              </a:ln>
              <a:solidFill>
                <a:srgbClr val="0070C0"/>
              </a:solidFill>
              <a:effectLst/>
              <a:latin typeface="Comic Sans MS" pitchFamily="66" charset="0"/>
            </a:endParaRPr>
          </a:p>
          <a:p>
            <a:pPr marL="0" marR="0" lvl="0" indent="457200"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0070C0"/>
                </a:solidFill>
                <a:effectLst/>
                <a:latin typeface="Comic Sans MS" pitchFamily="66" charset="0"/>
                <a:ea typeface="Times New Roman" pitchFamily="18" charset="0"/>
              </a:rPr>
              <a:t>*resurse financiare</a:t>
            </a:r>
            <a:r>
              <a:rPr kumimoji="0" lang="en-US" sz="1600" b="1" i="0" u="none" strike="noStrike" cap="none" normalizeH="0" baseline="0" dirty="0" smtClean="0">
                <a:ln>
                  <a:noFill/>
                </a:ln>
                <a:solidFill>
                  <a:srgbClr val="0070C0"/>
                </a:solidFill>
                <a:effectLst/>
                <a:latin typeface="Comic Sans MS" pitchFamily="66" charset="0"/>
                <a:ea typeface="Times New Roman" pitchFamily="18" charset="0"/>
              </a:rPr>
              <a:t>:</a:t>
            </a:r>
            <a:r>
              <a:rPr kumimoji="0" lang="ro-RO" sz="1600" b="0" i="0" u="none" strike="noStrike" cap="none" normalizeH="0" baseline="0" dirty="0" smtClean="0">
                <a:ln>
                  <a:noFill/>
                </a:ln>
                <a:solidFill>
                  <a:srgbClr val="0070C0"/>
                </a:solidFill>
                <a:effectLst/>
                <a:latin typeface="Comic Sans MS" pitchFamily="66" charset="0"/>
                <a:ea typeface="Times New Roman" pitchFamily="18" charset="0"/>
              </a:rPr>
              <a:t> </a:t>
            </a:r>
            <a:r>
              <a:rPr kumimoji="0" lang="ro-RO" sz="1600" b="0" i="0" u="none" strike="noStrike" cap="none" normalizeH="0" baseline="0" dirty="0" smtClean="0">
                <a:ln>
                  <a:noFill/>
                </a:ln>
                <a:solidFill>
                  <a:srgbClr val="0070C0"/>
                </a:solidFill>
                <a:effectLst/>
                <a:latin typeface="Comic Sans MS" pitchFamily="66" charset="0"/>
                <a:ea typeface="Batang"/>
              </a:rPr>
              <a:t>provenite din donaţii personale ale cadrelor didactice implicate în proiect şi ale părinţilor</a:t>
            </a:r>
            <a:endParaRPr kumimoji="0" lang="en-US" sz="1600" b="0" i="0" u="none" strike="noStrike" cap="none" normalizeH="0" baseline="0" dirty="0" smtClean="0">
              <a:ln>
                <a:noFill/>
              </a:ln>
              <a:solidFill>
                <a:srgbClr val="0070C0"/>
              </a:solidFill>
              <a:effectLst/>
              <a:latin typeface="Comic Sans MS" pitchFamily="66" charset="0"/>
            </a:endParaRPr>
          </a:p>
          <a:p>
            <a:pPr marL="0" marR="0" lvl="0" indent="457200"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0070C0"/>
                </a:solidFill>
                <a:effectLst/>
                <a:latin typeface="Comic Sans MS" pitchFamily="66" charset="0"/>
                <a:ea typeface="Times New Roman" pitchFamily="18" charset="0"/>
              </a:rPr>
              <a:t>Descrierea activității</a:t>
            </a:r>
            <a:endParaRPr kumimoji="0" lang="en-US" sz="1600" b="0" i="0" u="none" strike="noStrike" cap="none" normalizeH="0" baseline="0" dirty="0" smtClean="0">
              <a:ln>
                <a:noFill/>
              </a:ln>
              <a:solidFill>
                <a:srgbClr val="0070C0"/>
              </a:solidFill>
              <a:effectLst/>
              <a:latin typeface="Comic Sans MS" pitchFamily="66" charset="0"/>
            </a:endParaRPr>
          </a:p>
          <a:p>
            <a:pPr marL="0" marR="0" lvl="0" indent="457200" defTabSz="914400" rtl="0" eaLnBrk="0" fontAlgn="base" latinLnBrk="0" hangingPunct="0">
              <a:lnSpc>
                <a:spcPct val="100000"/>
              </a:lnSpc>
              <a:spcBef>
                <a:spcPct val="0"/>
              </a:spcBef>
              <a:spcAft>
                <a:spcPct val="0"/>
              </a:spcAft>
              <a:buClrTx/>
              <a:buSzTx/>
              <a:buFontTx/>
              <a:buNone/>
              <a:tabLst>
                <a:tab pos="3165475" algn="ctr"/>
              </a:tabLst>
            </a:pPr>
            <a:r>
              <a:rPr kumimoji="0" lang="ro-RO" sz="1600" b="0" i="0" u="none" strike="noStrike" cap="none" normalizeH="0" baseline="0" dirty="0" smtClean="0">
                <a:ln>
                  <a:noFill/>
                </a:ln>
                <a:solidFill>
                  <a:srgbClr val="0070C0"/>
                </a:solidFill>
                <a:effectLst/>
                <a:latin typeface="Comic Sans MS" pitchFamily="66" charset="0"/>
                <a:ea typeface="Times New Roman" pitchFamily="18" charset="0"/>
              </a:rPr>
              <a:t>Activitatea se concretizează prin amenajarea unui colţ verde, la parterul unității de învățământ. (Eco-codul, materiale informative despre protecţia mediului, expoziţie cu cele mai frumoase flori, lucrări practice realizate din material reciclabile etc.)</a:t>
            </a:r>
            <a:r>
              <a:rPr kumimoji="0" lang="en-US" sz="1600" b="0" i="0" u="none" strike="noStrike" cap="none" normalizeH="0" baseline="0" dirty="0" smtClean="0">
                <a:ln>
                  <a:noFill/>
                </a:ln>
                <a:solidFill>
                  <a:srgbClr val="0070C0"/>
                </a:solidFill>
                <a:effectLst/>
                <a:latin typeface="Comic Sans MS" pitchFamily="66" charset="0"/>
                <a:ea typeface="Times New Roman" pitchFamily="18" charset="0"/>
              </a:rPr>
              <a:t>. Ne dorim ca prin intermediul acestei </a:t>
            </a:r>
            <a:r>
              <a:rPr kumimoji="0" lang="en-US" sz="1600" b="0" i="0" u="none" strike="noStrike" cap="none" normalizeH="0" baseline="0" dirty="0" err="1" smtClean="0">
                <a:ln>
                  <a:noFill/>
                </a:ln>
                <a:solidFill>
                  <a:srgbClr val="0070C0"/>
                </a:solidFill>
                <a:effectLst/>
                <a:latin typeface="Comic Sans MS" pitchFamily="66" charset="0"/>
                <a:ea typeface="Times New Roman" pitchFamily="18" charset="0"/>
              </a:rPr>
              <a:t>activit</a:t>
            </a:r>
            <a:r>
              <a:rPr kumimoji="0" lang="ro-RO" sz="1600" b="0" i="0" u="none" strike="noStrike" cap="none" normalizeH="0" baseline="0" dirty="0" smtClean="0">
                <a:ln>
                  <a:noFill/>
                </a:ln>
                <a:solidFill>
                  <a:srgbClr val="0070C0"/>
                </a:solidFill>
                <a:effectLst/>
                <a:latin typeface="Comic Sans MS" pitchFamily="66" charset="0"/>
                <a:ea typeface="Times New Roman" pitchFamily="18" charset="0"/>
              </a:rPr>
              <a:t>ăţ</a:t>
            </a:r>
            <a:r>
              <a:rPr kumimoji="0" lang="en-US" sz="1600" b="0" i="0" u="none" strike="noStrike" cap="none" normalizeH="0" baseline="0" dirty="0" smtClean="0">
                <a:ln>
                  <a:noFill/>
                </a:ln>
                <a:solidFill>
                  <a:srgbClr val="0070C0"/>
                </a:solidFill>
                <a:effectLst/>
                <a:latin typeface="Comic Sans MS" pitchFamily="66" charset="0"/>
                <a:ea typeface="Times New Roman" pitchFamily="18" charset="0"/>
              </a:rPr>
              <a:t>i, să contribuim la </a:t>
            </a:r>
            <a:r>
              <a:rPr kumimoji="0" lang="ro-RO" sz="1600" b="0" i="0" u="none" strike="noStrike" cap="none" normalizeH="0" baseline="0" dirty="0" smtClean="0">
                <a:ln>
                  <a:noFill/>
                </a:ln>
                <a:solidFill>
                  <a:srgbClr val="0070C0"/>
                </a:solidFill>
                <a:effectLst/>
                <a:latin typeface="Comic Sans MS" pitchFamily="66" charset="0"/>
                <a:ea typeface="Times New Roman" pitchFamily="18" charset="0"/>
              </a:rPr>
              <a:t> schimbarea comportamentelor faţă de mediul înconjurător a copiilor,, părinților.</a:t>
            </a:r>
            <a:r>
              <a:rPr kumimoji="0" lang="ro-RO" sz="1600" b="1" i="0" u="none" strike="noStrike" cap="none" normalizeH="0" baseline="0" dirty="0" smtClean="0">
                <a:ln>
                  <a:noFill/>
                </a:ln>
                <a:solidFill>
                  <a:srgbClr val="0070C0"/>
                </a:solidFill>
                <a:effectLst/>
                <a:latin typeface="Comic Sans MS" pitchFamily="66" charset="0"/>
                <a:ea typeface="Batang"/>
              </a:rPr>
              <a:t> </a:t>
            </a:r>
            <a:endParaRPr kumimoji="0" lang="en-US" sz="1600" b="0" i="0" u="none" strike="noStrike" cap="none" normalizeH="0" baseline="0" dirty="0" smtClean="0">
              <a:ln>
                <a:noFill/>
              </a:ln>
              <a:solidFill>
                <a:srgbClr val="0070C0"/>
              </a:solidFill>
              <a:effectLst/>
              <a:latin typeface="Comic Sans MS" pitchFamily="66" charset="0"/>
            </a:endParaRPr>
          </a:p>
          <a:p>
            <a:pPr marL="0" marR="0" lvl="0" indent="457200" defTabSz="914400" rtl="0" eaLnBrk="0" fontAlgn="base" latinLnBrk="0" hangingPunct="0">
              <a:lnSpc>
                <a:spcPct val="100000"/>
              </a:lnSpc>
              <a:spcBef>
                <a:spcPct val="0"/>
              </a:spcBef>
              <a:spcAft>
                <a:spcPct val="0"/>
              </a:spcAft>
              <a:buClrTx/>
              <a:buSzTx/>
              <a:buFontTx/>
              <a:buNone/>
              <a:tabLst>
                <a:tab pos="3165475" algn="ctr"/>
              </a:tabLst>
            </a:pPr>
            <a:r>
              <a:rPr kumimoji="0" lang="ro-RO" sz="1600" b="1" i="0" u="none" strike="noStrike" cap="none" normalizeH="0" baseline="0" dirty="0" smtClean="0">
                <a:ln>
                  <a:noFill/>
                </a:ln>
                <a:solidFill>
                  <a:srgbClr val="0070C0"/>
                </a:solidFill>
                <a:effectLst/>
                <a:latin typeface="Comic Sans MS" pitchFamily="66" charset="0"/>
                <a:ea typeface="Batang"/>
              </a:rPr>
              <a:t>Modalităţi de evaluare</a:t>
            </a:r>
            <a:r>
              <a:rPr kumimoji="0" lang="en-US" sz="1600" b="1" i="0" u="none" strike="noStrike" cap="none" normalizeH="0" baseline="0" dirty="0" smtClean="0">
                <a:ln>
                  <a:noFill/>
                </a:ln>
                <a:solidFill>
                  <a:srgbClr val="0070C0"/>
                </a:solidFill>
                <a:effectLst/>
                <a:latin typeface="Comic Sans MS" pitchFamily="66" charset="0"/>
                <a:ea typeface="Batang"/>
              </a:rPr>
              <a:t>:</a:t>
            </a:r>
            <a:r>
              <a:rPr kumimoji="0" lang="en-US" sz="1600" b="0" i="0" u="none" strike="noStrike" cap="none" normalizeH="0" baseline="0" dirty="0" smtClean="0">
                <a:ln>
                  <a:noFill/>
                </a:ln>
                <a:solidFill>
                  <a:srgbClr val="0070C0"/>
                </a:solidFill>
                <a:effectLst/>
                <a:latin typeface="Comic Sans MS" pitchFamily="66" charset="0"/>
                <a:ea typeface="Times New Roman" pitchFamily="18" charset="0"/>
              </a:rPr>
              <a:t> Prezentare PowerPoint, album foto</a:t>
            </a:r>
            <a:endParaRPr kumimoji="0" lang="en-US" sz="1600" b="0" i="0" u="none" strike="noStrike" cap="none" normalizeH="0" baseline="0" dirty="0" smtClean="0">
              <a:ln>
                <a:noFill/>
              </a:ln>
              <a:solidFill>
                <a:srgbClr val="0070C0"/>
              </a:solidFill>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10241"/>
                                        </p:tgtEl>
                                        <p:attrNameLst>
                                          <p:attrName>style.visibility</p:attrName>
                                        </p:attrNameLst>
                                      </p:cBhvr>
                                      <p:to>
                                        <p:strVal val="visible"/>
                                      </p:to>
                                    </p:set>
                                    <p:animEffect transition="in" filter="fade">
                                      <p:cBhvr>
                                        <p:cTn id="7" dur="800" decel="100000"/>
                                        <p:tgtEl>
                                          <p:spTgt spid="10241"/>
                                        </p:tgtEl>
                                      </p:cBhvr>
                                    </p:animEffect>
                                    <p:anim calcmode="lin" valueType="num">
                                      <p:cBhvr>
                                        <p:cTn id="8" dur="800" decel="100000" fill="hold"/>
                                        <p:tgtEl>
                                          <p:spTgt spid="10241"/>
                                        </p:tgtEl>
                                        <p:attrNameLst>
                                          <p:attrName>style.rotation</p:attrName>
                                        </p:attrNameLst>
                                      </p:cBhvr>
                                      <p:tavLst>
                                        <p:tav tm="0">
                                          <p:val>
                                            <p:fltVal val="-90"/>
                                          </p:val>
                                        </p:tav>
                                        <p:tav tm="100000">
                                          <p:val>
                                            <p:fltVal val="0"/>
                                          </p:val>
                                        </p:tav>
                                      </p:tavLst>
                                    </p:anim>
                                    <p:anim calcmode="lin" valueType="num">
                                      <p:cBhvr>
                                        <p:cTn id="9" dur="800" decel="100000" fill="hold"/>
                                        <p:tgtEl>
                                          <p:spTgt spid="10241"/>
                                        </p:tgtEl>
                                        <p:attrNameLst>
                                          <p:attrName>ppt_x</p:attrName>
                                        </p:attrNameLst>
                                      </p:cBhvr>
                                      <p:tavLst>
                                        <p:tav tm="0">
                                          <p:val>
                                            <p:strVal val="#ppt_x+0.4"/>
                                          </p:val>
                                        </p:tav>
                                        <p:tav tm="100000">
                                          <p:val>
                                            <p:strVal val="#ppt_x-0.05"/>
                                          </p:val>
                                        </p:tav>
                                      </p:tavLst>
                                    </p:anim>
                                    <p:anim calcmode="lin" valueType="num">
                                      <p:cBhvr>
                                        <p:cTn id="10" dur="800" decel="100000" fill="hold"/>
                                        <p:tgtEl>
                                          <p:spTgt spid="1024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4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4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14.jpg"/>
          <p:cNvPicPr/>
          <p:nvPr/>
        </p:nvPicPr>
        <p:blipFill>
          <a:blip r:embed="rId3" cstate="print"/>
          <a:srcRect/>
          <a:stretch>
            <a:fillRect/>
          </a:stretch>
        </p:blipFill>
        <p:spPr bwMode="auto">
          <a:xfrm>
            <a:off x="857224" y="428604"/>
            <a:ext cx="3786214" cy="5857916"/>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12.jpg"/>
          <p:cNvPicPr/>
          <p:nvPr/>
        </p:nvPicPr>
        <p:blipFill>
          <a:blip r:embed="rId4" cstate="print"/>
          <a:srcRect/>
          <a:stretch>
            <a:fillRect/>
          </a:stretch>
        </p:blipFill>
        <p:spPr bwMode="auto">
          <a:xfrm>
            <a:off x="4572000" y="500042"/>
            <a:ext cx="3714776" cy="578647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08.jpg"/>
          <p:cNvPicPr/>
          <p:nvPr/>
        </p:nvPicPr>
        <p:blipFill>
          <a:blip r:embed="rId3" cstate="print"/>
          <a:srcRect/>
          <a:stretch>
            <a:fillRect/>
          </a:stretch>
        </p:blipFill>
        <p:spPr bwMode="auto">
          <a:xfrm>
            <a:off x="928662" y="500042"/>
            <a:ext cx="3786214" cy="2786082"/>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10.jpg"/>
          <p:cNvPicPr/>
          <p:nvPr/>
        </p:nvPicPr>
        <p:blipFill>
          <a:blip r:embed="rId4" cstate="print"/>
          <a:srcRect/>
          <a:stretch>
            <a:fillRect/>
          </a:stretch>
        </p:blipFill>
        <p:spPr bwMode="auto">
          <a:xfrm>
            <a:off x="4572000" y="500042"/>
            <a:ext cx="3714776" cy="2786082"/>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pic>
        <p:nvPicPr>
          <p:cNvPr id="9" name="Imagine 8" descr="K:\Expozitie Emin 05. 2013\Picture 419.jpg"/>
          <p:cNvPicPr/>
          <p:nvPr/>
        </p:nvPicPr>
        <p:blipFill>
          <a:blip r:embed="rId5" cstate="print"/>
          <a:srcRect/>
          <a:stretch>
            <a:fillRect/>
          </a:stretch>
        </p:blipFill>
        <p:spPr bwMode="auto">
          <a:xfrm>
            <a:off x="928662" y="3643314"/>
            <a:ext cx="3857652" cy="2786082"/>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10" name="Imagine 9" descr="K:\Expozitie Emin 05. 2013\Picture 433.jpg"/>
          <p:cNvPicPr/>
          <p:nvPr/>
        </p:nvPicPr>
        <p:blipFill>
          <a:blip r:embed="rId6" cstate="print"/>
          <a:srcRect/>
          <a:stretch>
            <a:fillRect/>
          </a:stretch>
        </p:blipFill>
        <p:spPr bwMode="auto">
          <a:xfrm>
            <a:off x="4643438" y="3643314"/>
            <a:ext cx="3643338" cy="2786082"/>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ppt_x</p:attrName>
                                        </p:attrNameLst>
                                      </p:cBhvr>
                                      <p:tavLst>
                                        <p:tav tm="0">
                                          <p:val>
                                            <p:strVal val="#ppt_x-.2"/>
                                          </p:val>
                                        </p:tav>
                                        <p:tav tm="100000">
                                          <p:val>
                                            <p:strVal val="#ppt_x"/>
                                          </p:val>
                                        </p:tav>
                                      </p:tavLst>
                                    </p:anim>
                                    <p:anim calcmode="lin" valueType="num">
                                      <p:cBhvr>
                                        <p:cTn id="20"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1" dur="1000"/>
                                        <p:tgtEl>
                                          <p:spTgt spid="9"/>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ppt_x</p:attrName>
                                        </p:attrNameLst>
                                      </p:cBhvr>
                                      <p:tavLst>
                                        <p:tav tm="0">
                                          <p:val>
                                            <p:strVal val="#ppt_x-.2"/>
                                          </p:val>
                                        </p:tav>
                                        <p:tav tm="100000">
                                          <p:val>
                                            <p:strVal val="#ppt_x"/>
                                          </p:val>
                                        </p:tav>
                                      </p:tavLst>
                                    </p:anim>
                                    <p:anim calcmode="lin" valueType="num">
                                      <p:cBhvr>
                                        <p:cTn id="26"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15.jpg"/>
          <p:cNvPicPr/>
          <p:nvPr/>
        </p:nvPicPr>
        <p:blipFill>
          <a:blip r:embed="rId3" cstate="print"/>
          <a:srcRect/>
          <a:stretch>
            <a:fillRect/>
          </a:stretch>
        </p:blipFill>
        <p:spPr bwMode="auto">
          <a:xfrm>
            <a:off x="857224" y="714356"/>
            <a:ext cx="3714776" cy="5357850"/>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20.jpg"/>
          <p:cNvPicPr/>
          <p:nvPr/>
        </p:nvPicPr>
        <p:blipFill>
          <a:blip r:embed="rId4" cstate="print"/>
          <a:srcRect/>
          <a:stretch>
            <a:fillRect/>
          </a:stretch>
        </p:blipFill>
        <p:spPr bwMode="auto">
          <a:xfrm>
            <a:off x="4429124" y="714356"/>
            <a:ext cx="3786214" cy="542928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46.jpg"/>
          <p:cNvPicPr/>
          <p:nvPr/>
        </p:nvPicPr>
        <p:blipFill>
          <a:blip r:embed="rId3" cstate="print"/>
          <a:srcRect/>
          <a:stretch>
            <a:fillRect/>
          </a:stretch>
        </p:blipFill>
        <p:spPr bwMode="auto">
          <a:xfrm>
            <a:off x="857224" y="714356"/>
            <a:ext cx="3714776" cy="542928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47.jpg"/>
          <p:cNvPicPr/>
          <p:nvPr/>
        </p:nvPicPr>
        <p:blipFill>
          <a:blip r:embed="rId4" cstate="print"/>
          <a:srcRect/>
          <a:stretch>
            <a:fillRect/>
          </a:stretch>
        </p:blipFill>
        <p:spPr bwMode="auto">
          <a:xfrm>
            <a:off x="4429124" y="714356"/>
            <a:ext cx="3857652" cy="542928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34.jpg"/>
          <p:cNvPicPr/>
          <p:nvPr/>
        </p:nvPicPr>
        <p:blipFill>
          <a:blip r:embed="rId3" cstate="print"/>
          <a:srcRect/>
          <a:stretch>
            <a:fillRect/>
          </a:stretch>
        </p:blipFill>
        <p:spPr bwMode="auto">
          <a:xfrm>
            <a:off x="4500562" y="428604"/>
            <a:ext cx="3690943" cy="2714644"/>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pic>
        <p:nvPicPr>
          <p:cNvPr id="8" name="Imagine 7" descr="K:\Expozitie Emin 05. 2013\Picture 435.jpg"/>
          <p:cNvPicPr/>
          <p:nvPr/>
        </p:nvPicPr>
        <p:blipFill>
          <a:blip r:embed="rId4" cstate="print"/>
          <a:srcRect/>
          <a:stretch>
            <a:fillRect/>
          </a:stretch>
        </p:blipFill>
        <p:spPr bwMode="auto">
          <a:xfrm>
            <a:off x="857224" y="428604"/>
            <a:ext cx="3714776" cy="2714644"/>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9" name="Imagine 8" descr="K:\Expozitie Emin 05. 2013\Picture 430.jpg"/>
          <p:cNvPicPr/>
          <p:nvPr/>
        </p:nvPicPr>
        <p:blipFill>
          <a:blip r:embed="rId5" cstate="print"/>
          <a:srcRect/>
          <a:stretch>
            <a:fillRect/>
          </a:stretch>
        </p:blipFill>
        <p:spPr bwMode="auto">
          <a:xfrm>
            <a:off x="4500562" y="3571876"/>
            <a:ext cx="3714776" cy="2714644"/>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pic>
        <p:nvPicPr>
          <p:cNvPr id="10" name="Imagine 9" descr="K:\Expozitie Emin 05. 2013\Picture 431.jpg"/>
          <p:cNvPicPr/>
          <p:nvPr/>
        </p:nvPicPr>
        <p:blipFill>
          <a:blip r:embed="rId6" cstate="print"/>
          <a:srcRect/>
          <a:stretch>
            <a:fillRect/>
          </a:stretch>
        </p:blipFill>
        <p:spPr bwMode="auto">
          <a:xfrm>
            <a:off x="857224" y="3571876"/>
            <a:ext cx="3643338" cy="2714644"/>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ppt_x</p:attrName>
                                        </p:attrNameLst>
                                      </p:cBhvr>
                                      <p:tavLst>
                                        <p:tav tm="0">
                                          <p:val>
                                            <p:strVal val="#ppt_x-.2"/>
                                          </p:val>
                                        </p:tav>
                                        <p:tav tm="100000">
                                          <p:val>
                                            <p:strVal val="#ppt_x"/>
                                          </p:val>
                                        </p:tav>
                                      </p:tavLst>
                                    </p:anim>
                                    <p:anim calcmode="lin" valueType="num">
                                      <p:cBhvr>
                                        <p:cTn id="14"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5" dur="1000"/>
                                        <p:tgtEl>
                                          <p:spTgt spid="7"/>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ppt_x</p:attrName>
                                        </p:attrNameLst>
                                      </p:cBhvr>
                                      <p:tavLst>
                                        <p:tav tm="0">
                                          <p:val>
                                            <p:strVal val="#ppt_x-.2"/>
                                          </p:val>
                                        </p:tav>
                                        <p:tav tm="100000">
                                          <p:val>
                                            <p:strVal val="#ppt_x"/>
                                          </p:val>
                                        </p:tav>
                                      </p:tavLst>
                                    </p:anim>
                                    <p:anim calcmode="lin" valueType="num">
                                      <p:cBhvr>
                                        <p:cTn id="20"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0"/>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ppt_x</p:attrName>
                                        </p:attrNameLst>
                                      </p:cBhvr>
                                      <p:tavLst>
                                        <p:tav tm="0">
                                          <p:val>
                                            <p:strVal val="#ppt_x-.2"/>
                                          </p:val>
                                        </p:tav>
                                        <p:tav tm="100000">
                                          <p:val>
                                            <p:strVal val="#ppt_x"/>
                                          </p:val>
                                        </p:tav>
                                      </p:tavLst>
                                    </p:anim>
                                    <p:anim calcmode="lin" valueType="num">
                                      <p:cBhvr>
                                        <p:cTn id="26"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48.jpg"/>
          <p:cNvPicPr/>
          <p:nvPr/>
        </p:nvPicPr>
        <p:blipFill>
          <a:blip r:embed="rId3" cstate="print"/>
          <a:srcRect/>
          <a:stretch>
            <a:fillRect/>
          </a:stretch>
        </p:blipFill>
        <p:spPr bwMode="auto">
          <a:xfrm>
            <a:off x="857224" y="571480"/>
            <a:ext cx="3786214" cy="257176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49.jpg"/>
          <p:cNvPicPr/>
          <p:nvPr/>
        </p:nvPicPr>
        <p:blipFill>
          <a:blip r:embed="rId4" cstate="print"/>
          <a:srcRect/>
          <a:stretch>
            <a:fillRect/>
          </a:stretch>
        </p:blipFill>
        <p:spPr bwMode="auto">
          <a:xfrm>
            <a:off x="4500562" y="571480"/>
            <a:ext cx="3714776" cy="257176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pic>
        <p:nvPicPr>
          <p:cNvPr id="9" name="Imagine 8" descr="K:\Expozitie Emin 05. 2013\Picture 465.jpg"/>
          <p:cNvPicPr/>
          <p:nvPr/>
        </p:nvPicPr>
        <p:blipFill>
          <a:blip r:embed="rId5" cstate="print"/>
          <a:srcRect/>
          <a:stretch>
            <a:fillRect/>
          </a:stretch>
        </p:blipFill>
        <p:spPr bwMode="auto">
          <a:xfrm>
            <a:off x="857224" y="3500438"/>
            <a:ext cx="3857652" cy="2857520"/>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10" name="Imagine 9" descr="K:\Expozitie Emin 05. 2013\Picture 460.jpg"/>
          <p:cNvPicPr/>
          <p:nvPr/>
        </p:nvPicPr>
        <p:blipFill>
          <a:blip r:embed="rId6" cstate="print"/>
          <a:srcRect/>
          <a:stretch>
            <a:fillRect/>
          </a:stretch>
        </p:blipFill>
        <p:spPr bwMode="auto">
          <a:xfrm>
            <a:off x="4572000" y="3500438"/>
            <a:ext cx="3714776" cy="2786082"/>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ppt_x</p:attrName>
                                        </p:attrNameLst>
                                      </p:cBhvr>
                                      <p:tavLst>
                                        <p:tav tm="0">
                                          <p:val>
                                            <p:strVal val="#ppt_x-.2"/>
                                          </p:val>
                                        </p:tav>
                                        <p:tav tm="100000">
                                          <p:val>
                                            <p:strVal val="#ppt_x"/>
                                          </p:val>
                                        </p:tav>
                                      </p:tavLst>
                                    </p:anim>
                                    <p:anim calcmode="lin" valueType="num">
                                      <p:cBhvr>
                                        <p:cTn id="20"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1" dur="1000"/>
                                        <p:tgtEl>
                                          <p:spTgt spid="9"/>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ppt_x</p:attrName>
                                        </p:attrNameLst>
                                      </p:cBhvr>
                                      <p:tavLst>
                                        <p:tav tm="0">
                                          <p:val>
                                            <p:strVal val="#ppt_x-.2"/>
                                          </p:val>
                                        </p:tav>
                                        <p:tav tm="100000">
                                          <p:val>
                                            <p:strVal val="#ppt_x"/>
                                          </p:val>
                                        </p:tav>
                                      </p:tavLst>
                                    </p:anim>
                                    <p:anim calcmode="lin" valueType="num">
                                      <p:cBhvr>
                                        <p:cTn id="26"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28.jpg"/>
          <p:cNvPicPr/>
          <p:nvPr/>
        </p:nvPicPr>
        <p:blipFill>
          <a:blip r:embed="rId3" cstate="print"/>
          <a:srcRect/>
          <a:stretch>
            <a:fillRect/>
          </a:stretch>
        </p:blipFill>
        <p:spPr bwMode="auto">
          <a:xfrm>
            <a:off x="857224" y="357166"/>
            <a:ext cx="3857652" cy="5929354"/>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23.jpg"/>
          <p:cNvPicPr/>
          <p:nvPr/>
        </p:nvPicPr>
        <p:blipFill>
          <a:blip r:embed="rId4" cstate="print"/>
          <a:srcRect/>
          <a:stretch>
            <a:fillRect/>
          </a:stretch>
        </p:blipFill>
        <p:spPr bwMode="auto">
          <a:xfrm>
            <a:off x="4643438" y="428604"/>
            <a:ext cx="3624908" cy="578647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24.jpg"/>
          <p:cNvPicPr/>
          <p:nvPr/>
        </p:nvPicPr>
        <p:blipFill>
          <a:blip r:embed="rId3" cstate="print"/>
          <a:srcRect/>
          <a:stretch>
            <a:fillRect/>
          </a:stretch>
        </p:blipFill>
        <p:spPr bwMode="auto">
          <a:xfrm>
            <a:off x="928662" y="428604"/>
            <a:ext cx="3786214" cy="2643206"/>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27.jpg"/>
          <p:cNvPicPr/>
          <p:nvPr/>
        </p:nvPicPr>
        <p:blipFill>
          <a:blip r:embed="rId4" cstate="print"/>
          <a:srcRect/>
          <a:stretch>
            <a:fillRect/>
          </a:stretch>
        </p:blipFill>
        <p:spPr bwMode="auto">
          <a:xfrm>
            <a:off x="4714876" y="428604"/>
            <a:ext cx="3571900" cy="2643206"/>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pic>
        <p:nvPicPr>
          <p:cNvPr id="9" name="Imagine 8" descr="K:\Expozitie Emin 05. 2013\Picture 436.jpg"/>
          <p:cNvPicPr/>
          <p:nvPr/>
        </p:nvPicPr>
        <p:blipFill>
          <a:blip r:embed="rId5" cstate="print"/>
          <a:srcRect/>
          <a:stretch>
            <a:fillRect/>
          </a:stretch>
        </p:blipFill>
        <p:spPr bwMode="auto">
          <a:xfrm>
            <a:off x="4786314" y="3500438"/>
            <a:ext cx="3500462" cy="2786082"/>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pic>
        <p:nvPicPr>
          <p:cNvPr id="10" name="Imagine 9" descr="K:\Expozitie Emin 05. 2013\Picture 417.jpg"/>
          <p:cNvPicPr/>
          <p:nvPr/>
        </p:nvPicPr>
        <p:blipFill>
          <a:blip r:embed="rId6" cstate="print"/>
          <a:srcRect/>
          <a:stretch>
            <a:fillRect/>
          </a:stretch>
        </p:blipFill>
        <p:spPr bwMode="auto">
          <a:xfrm>
            <a:off x="928662" y="3500438"/>
            <a:ext cx="3857652" cy="2786082"/>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ppt_x</p:attrName>
                                        </p:attrNameLst>
                                      </p:cBhvr>
                                      <p:tavLst>
                                        <p:tav tm="0">
                                          <p:val>
                                            <p:strVal val="#ppt_x-.2"/>
                                          </p:val>
                                        </p:tav>
                                        <p:tav tm="100000">
                                          <p:val>
                                            <p:strVal val="#ppt_x"/>
                                          </p:val>
                                        </p:tav>
                                      </p:tavLst>
                                    </p:anim>
                                    <p:anim calcmode="lin" valueType="num">
                                      <p:cBhvr>
                                        <p:cTn id="20"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0"/>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ppt_x</p:attrName>
                                        </p:attrNameLst>
                                      </p:cBhvr>
                                      <p:tavLst>
                                        <p:tav tm="0">
                                          <p:val>
                                            <p:strVal val="#ppt_x-.2"/>
                                          </p:val>
                                        </p:tav>
                                        <p:tav tm="100000">
                                          <p:val>
                                            <p:strVal val="#ppt_x"/>
                                          </p:val>
                                        </p:tav>
                                      </p:tavLst>
                                    </p:anim>
                                    <p:anim calcmode="lin" valueType="num">
                                      <p:cBhvr>
                                        <p:cTn id="26"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61.jpg"/>
          <p:cNvPicPr/>
          <p:nvPr/>
        </p:nvPicPr>
        <p:blipFill>
          <a:blip r:embed="rId3" cstate="print"/>
          <a:srcRect/>
          <a:stretch>
            <a:fillRect/>
          </a:stretch>
        </p:blipFill>
        <p:spPr bwMode="auto">
          <a:xfrm>
            <a:off x="4357686" y="357166"/>
            <a:ext cx="3929090" cy="6000792"/>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pic>
        <p:nvPicPr>
          <p:cNvPr id="8" name="Imagine 7" descr="K:\Expozitie Emin 05. 2013\Picture 453.jpg"/>
          <p:cNvPicPr/>
          <p:nvPr/>
        </p:nvPicPr>
        <p:blipFill>
          <a:blip r:embed="rId4" cstate="print"/>
          <a:srcRect/>
          <a:stretch>
            <a:fillRect/>
          </a:stretch>
        </p:blipFill>
        <p:spPr bwMode="auto">
          <a:xfrm>
            <a:off x="857224" y="357166"/>
            <a:ext cx="3714776" cy="6000792"/>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ppt_x</p:attrName>
                                        </p:attrNameLst>
                                      </p:cBhvr>
                                      <p:tavLst>
                                        <p:tav tm="0">
                                          <p:val>
                                            <p:strVal val="#ppt_x-.2"/>
                                          </p:val>
                                        </p:tav>
                                        <p:tav tm="100000">
                                          <p:val>
                                            <p:strVal val="#ppt_x"/>
                                          </p:val>
                                        </p:tav>
                                      </p:tavLst>
                                    </p:anim>
                                    <p:anim calcmode="lin" valueType="num">
                                      <p:cBhvr>
                                        <p:cTn id="14"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62.jpg"/>
          <p:cNvPicPr/>
          <p:nvPr/>
        </p:nvPicPr>
        <p:blipFill>
          <a:blip r:embed="rId3" cstate="print"/>
          <a:srcRect/>
          <a:stretch>
            <a:fillRect/>
          </a:stretch>
        </p:blipFill>
        <p:spPr bwMode="auto">
          <a:xfrm>
            <a:off x="857224" y="357166"/>
            <a:ext cx="4071966" cy="614366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56.jpg"/>
          <p:cNvPicPr/>
          <p:nvPr/>
        </p:nvPicPr>
        <p:blipFill>
          <a:blip r:embed="rId4" cstate="print"/>
          <a:srcRect/>
          <a:stretch>
            <a:fillRect/>
          </a:stretch>
        </p:blipFill>
        <p:spPr bwMode="auto">
          <a:xfrm>
            <a:off x="4714876" y="357166"/>
            <a:ext cx="3571900" cy="614366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64.jpg"/>
          <p:cNvPicPr/>
          <p:nvPr/>
        </p:nvPicPr>
        <p:blipFill>
          <a:blip r:embed="rId3" cstate="print"/>
          <a:srcRect/>
          <a:stretch>
            <a:fillRect/>
          </a:stretch>
        </p:blipFill>
        <p:spPr bwMode="auto">
          <a:xfrm>
            <a:off x="4500562" y="500042"/>
            <a:ext cx="3729050" cy="5929354"/>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pic>
        <p:nvPicPr>
          <p:cNvPr id="8" name="Imagine 7" descr="K:\Expozitie Emin 05. 2013\Picture 454.jpg"/>
          <p:cNvPicPr/>
          <p:nvPr/>
        </p:nvPicPr>
        <p:blipFill>
          <a:blip r:embed="rId4" cstate="print"/>
          <a:srcRect/>
          <a:stretch>
            <a:fillRect/>
          </a:stretch>
        </p:blipFill>
        <p:spPr bwMode="auto">
          <a:xfrm>
            <a:off x="857224" y="500042"/>
            <a:ext cx="3857652" cy="5929354"/>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ppt_x</p:attrName>
                                        </p:attrNameLst>
                                      </p:cBhvr>
                                      <p:tavLst>
                                        <p:tav tm="0">
                                          <p:val>
                                            <p:strVal val="#ppt_x-.2"/>
                                          </p:val>
                                        </p:tav>
                                        <p:tav tm="100000">
                                          <p:val>
                                            <p:strVal val="#ppt_x"/>
                                          </p:val>
                                        </p:tav>
                                      </p:tavLst>
                                    </p:anim>
                                    <p:anim calcmode="lin" valueType="num">
                                      <p:cBhvr>
                                        <p:cTn id="14"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58.jpg"/>
          <p:cNvPicPr/>
          <p:nvPr/>
        </p:nvPicPr>
        <p:blipFill>
          <a:blip r:embed="rId3" cstate="print"/>
          <a:srcRect/>
          <a:stretch>
            <a:fillRect/>
          </a:stretch>
        </p:blipFill>
        <p:spPr bwMode="auto">
          <a:xfrm>
            <a:off x="857224" y="428604"/>
            <a:ext cx="3857652" cy="6000792"/>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59.jpg"/>
          <p:cNvPicPr/>
          <p:nvPr/>
        </p:nvPicPr>
        <p:blipFill>
          <a:blip r:embed="rId4" cstate="print"/>
          <a:srcRect/>
          <a:stretch>
            <a:fillRect/>
          </a:stretch>
        </p:blipFill>
        <p:spPr bwMode="auto">
          <a:xfrm>
            <a:off x="4572000" y="428604"/>
            <a:ext cx="3691588" cy="6000792"/>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pic>
        <p:nvPicPr>
          <p:cNvPr id="7" name="Imagine 6" descr="K:\Expozitie Emin 05. 2013\Picture 467.jpg"/>
          <p:cNvPicPr/>
          <p:nvPr/>
        </p:nvPicPr>
        <p:blipFill>
          <a:blip r:embed="rId3" cstate="print"/>
          <a:srcRect/>
          <a:stretch>
            <a:fillRect/>
          </a:stretch>
        </p:blipFill>
        <p:spPr bwMode="auto">
          <a:xfrm>
            <a:off x="857224" y="428604"/>
            <a:ext cx="3786214" cy="292895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pic>
        <p:nvPicPr>
          <p:cNvPr id="8" name="Imagine 7" descr="K:\Expozitie Emin 05. 2013\Picture 457.jpg"/>
          <p:cNvPicPr/>
          <p:nvPr/>
        </p:nvPicPr>
        <p:blipFill>
          <a:blip r:embed="rId4" cstate="print"/>
          <a:srcRect/>
          <a:stretch>
            <a:fillRect/>
          </a:stretch>
        </p:blipFill>
        <p:spPr bwMode="auto">
          <a:xfrm>
            <a:off x="4572000" y="428604"/>
            <a:ext cx="3643338" cy="292895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pic>
        <p:nvPicPr>
          <p:cNvPr id="9" name="Imagine 8" descr="K:\Expozitie Emin 05. 2013\Picture 451.jpg"/>
          <p:cNvPicPr/>
          <p:nvPr/>
        </p:nvPicPr>
        <p:blipFill>
          <a:blip r:embed="rId5" cstate="print"/>
          <a:srcRect/>
          <a:stretch>
            <a:fillRect/>
          </a:stretch>
        </p:blipFill>
        <p:spPr bwMode="auto">
          <a:xfrm>
            <a:off x="4500562" y="3714752"/>
            <a:ext cx="3714776" cy="2928958"/>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Left"/>
            <a:lightRig rig="twoPt" dir="t">
              <a:rot lat="0" lon="0" rev="7800000"/>
            </a:lightRig>
          </a:scene3d>
          <a:sp3d contourW="6350">
            <a:bevelT w="50800" h="16510"/>
            <a:contourClr>
              <a:srgbClr val="C0C0C0"/>
            </a:contourClr>
          </a:sp3d>
        </p:spPr>
      </p:pic>
      <p:pic>
        <p:nvPicPr>
          <p:cNvPr id="10" name="Imagine 9" descr="K:\Expozitie Emin 05. 2013\Picture 452.jpg"/>
          <p:cNvPicPr/>
          <p:nvPr/>
        </p:nvPicPr>
        <p:blipFill>
          <a:blip r:embed="rId6" cstate="print"/>
          <a:srcRect/>
          <a:stretch>
            <a:fillRect/>
          </a:stretch>
        </p:blipFill>
        <p:spPr bwMode="auto">
          <a:xfrm>
            <a:off x="857224" y="3714752"/>
            <a:ext cx="3714776" cy="2905124"/>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perspectiveRigh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ppt_x</p:attrName>
                                        </p:attrNameLst>
                                      </p:cBhvr>
                                      <p:tavLst>
                                        <p:tav tm="0">
                                          <p:val>
                                            <p:strVal val="#ppt_x-.2"/>
                                          </p:val>
                                        </p:tav>
                                        <p:tav tm="100000">
                                          <p:val>
                                            <p:strVal val="#ppt_x"/>
                                          </p:val>
                                        </p:tav>
                                      </p:tavLst>
                                    </p:anim>
                                    <p:anim calcmode="lin" valueType="num">
                                      <p:cBhvr>
                                        <p:cTn id="20"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0"/>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ppt_x</p:attrName>
                                        </p:attrNameLst>
                                      </p:cBhvr>
                                      <p:tavLst>
                                        <p:tav tm="0">
                                          <p:val>
                                            <p:strVal val="#ppt_x-.2"/>
                                          </p:val>
                                        </p:tav>
                                        <p:tav tm="100000">
                                          <p:val>
                                            <p:strVal val="#ppt_x"/>
                                          </p:val>
                                        </p:tav>
                                      </p:tavLst>
                                    </p:anim>
                                    <p:anim calcmode="lin" valueType="num">
                                      <p:cBhvr>
                                        <p:cTn id="26"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ubstituent conținut 3" descr="Imagine1.png"/>
          <p:cNvPicPr>
            <a:picLocks noGrp="1" noChangeAspect="1"/>
          </p:cNvPicPr>
          <p:nvPr>
            <p:ph idx="1"/>
          </p:nvPr>
        </p:nvPicPr>
        <p:blipFill>
          <a:blip r:embed="rId2" cstate="print"/>
          <a:stretch>
            <a:fillRect/>
          </a:stretch>
        </p:blipFill>
        <p:spPr>
          <a:xfrm>
            <a:off x="0" y="0"/>
            <a:ext cx="961122" cy="1000108"/>
          </a:xfrm>
        </p:spPr>
      </p:pic>
      <p:pic>
        <p:nvPicPr>
          <p:cNvPr id="5" name="Substituent conținut 3" descr="Imagine1.png"/>
          <p:cNvPicPr>
            <a:picLocks noChangeAspect="1"/>
          </p:cNvPicPr>
          <p:nvPr/>
        </p:nvPicPr>
        <p:blipFill>
          <a:blip r:embed="rId2" cstate="print"/>
          <a:stretch>
            <a:fillRect/>
          </a:stretch>
        </p:blipFill>
        <p:spPr>
          <a:xfrm>
            <a:off x="8182878" y="0"/>
            <a:ext cx="961122" cy="1000108"/>
          </a:xfrm>
          <a:prstGeom prst="rect">
            <a:avLst/>
          </a:prstGeom>
        </p:spPr>
      </p:pic>
      <p:pic>
        <p:nvPicPr>
          <p:cNvPr id="6" name="Substituent conținut 3" descr="Imagine1.png"/>
          <p:cNvPicPr>
            <a:picLocks noChangeAspect="1"/>
          </p:cNvPicPr>
          <p:nvPr/>
        </p:nvPicPr>
        <p:blipFill>
          <a:blip r:embed="rId2" cstate="print"/>
          <a:stretch>
            <a:fillRect/>
          </a:stretch>
        </p:blipFill>
        <p:spPr>
          <a:xfrm>
            <a:off x="8182878" y="5857892"/>
            <a:ext cx="961122" cy="1000108"/>
          </a:xfrm>
          <a:prstGeom prst="rect">
            <a:avLst/>
          </a:prstGeom>
        </p:spPr>
      </p:pic>
      <p:sp>
        <p:nvSpPr>
          <p:cNvPr id="7169" name="Rectangle 1"/>
          <p:cNvSpPr>
            <a:spLocks noChangeArrowheads="1"/>
          </p:cNvSpPr>
          <p:nvPr/>
        </p:nvSpPr>
        <p:spPr bwMode="auto">
          <a:xfrm>
            <a:off x="2428860" y="928670"/>
            <a:ext cx="3786214"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73050" algn="l"/>
              </a:tabLst>
            </a:pPr>
            <a:r>
              <a:rPr lang="ro-RO" altLang="zh-CN" sz="1600" b="1" dirty="0" smtClean="0">
                <a:solidFill>
                  <a:srgbClr val="0070C0"/>
                </a:solidFill>
                <a:latin typeface="Comic Sans MS" pitchFamily="66" charset="0"/>
                <a:ea typeface="SimSun"/>
                <a:cs typeface="Times New Roman" pitchFamily="18" charset="0"/>
              </a:rPr>
              <a:t>C</a:t>
            </a:r>
            <a:r>
              <a:rPr kumimoji="0" lang="ro-RO" altLang="zh-CN" sz="1600" b="1" i="0" u="none" strike="noStrike" cap="none" normalizeH="0" baseline="0" dirty="0" smtClean="0">
                <a:ln>
                  <a:noFill/>
                </a:ln>
                <a:solidFill>
                  <a:srgbClr val="0070C0"/>
                </a:solidFill>
                <a:effectLst/>
                <a:latin typeface="Comic Sans MS" pitchFamily="66" charset="0"/>
                <a:ea typeface="SimSun"/>
                <a:cs typeface="Times New Roman" pitchFamily="18" charset="0"/>
              </a:rPr>
              <a:t>OORDONATORI</a:t>
            </a:r>
            <a:r>
              <a:rPr kumimoji="0" lang="ro-RO" altLang="zh-CN" sz="1600" b="1" i="0" u="none" strike="noStrike" cap="none" normalizeH="0" dirty="0" smtClean="0">
                <a:ln>
                  <a:noFill/>
                </a:ln>
                <a:solidFill>
                  <a:srgbClr val="0070C0"/>
                </a:solidFill>
                <a:effectLst/>
                <a:latin typeface="Comic Sans MS" pitchFamily="66" charset="0"/>
                <a:ea typeface="SimSun"/>
                <a:cs typeface="Times New Roman" pitchFamily="18" charset="0"/>
              </a:rPr>
              <a:t> PROIECT</a:t>
            </a:r>
            <a:r>
              <a:rPr kumimoji="0" lang="ro-RO" altLang="zh-CN" sz="1600" b="1" i="0" u="none" strike="noStrike" cap="none" normalizeH="0" baseline="0" dirty="0" smtClean="0">
                <a:ln>
                  <a:noFill/>
                </a:ln>
                <a:solidFill>
                  <a:srgbClr val="0070C0"/>
                </a:solidFill>
                <a:effectLst/>
                <a:latin typeface="Comic Sans MS" pitchFamily="66" charset="0"/>
                <a:ea typeface="SimSun"/>
                <a:cs typeface="Times New Roman" pitchFamily="18" charset="0"/>
              </a:rPr>
              <a:t>:</a:t>
            </a:r>
          </a:p>
          <a:p>
            <a:pPr marL="0" marR="0" lvl="0" indent="0" algn="ctr" defTabSz="914400" rtl="0" eaLnBrk="1" fontAlgn="base" latinLnBrk="0" hangingPunct="1">
              <a:lnSpc>
                <a:spcPct val="100000"/>
              </a:lnSpc>
              <a:spcBef>
                <a:spcPct val="0"/>
              </a:spcBef>
              <a:spcAft>
                <a:spcPct val="0"/>
              </a:spcAft>
              <a:buClrTx/>
              <a:buSzTx/>
              <a:buFontTx/>
              <a:buNone/>
              <a:tabLst>
                <a:tab pos="273050" algn="l"/>
              </a:tabLst>
            </a:pPr>
            <a:endParaRPr kumimoji="0" lang="en-US" altLang="zh-CN" sz="1600" b="0" i="0" u="none" strike="noStrike" cap="none" normalizeH="0" baseline="0" dirty="0" smtClean="0">
              <a:ln>
                <a:noFill/>
              </a:ln>
              <a:solidFill>
                <a:srgbClr val="0070C0"/>
              </a:solidFill>
              <a:effectLst/>
              <a:latin typeface="Comic Sans MS" pitchFamily="66" charset="0"/>
            </a:endParaRPr>
          </a:p>
          <a:p>
            <a:pPr marL="0" marR="0" lvl="0" indent="0" algn="ctr" defTabSz="914400" rtl="0" eaLnBrk="0" fontAlgn="base" latinLnBrk="0" hangingPunct="0">
              <a:lnSpc>
                <a:spcPct val="100000"/>
              </a:lnSpc>
              <a:spcBef>
                <a:spcPct val="0"/>
              </a:spcBef>
              <a:spcAft>
                <a:spcPct val="0"/>
              </a:spcAft>
              <a:buClrTx/>
              <a:buSzTx/>
              <a:buFontTx/>
              <a:buNone/>
              <a:tabLst>
                <a:tab pos="273050" algn="l"/>
              </a:tabLst>
            </a:pPr>
            <a:r>
              <a:rPr kumimoji="0" lang="ro-RO" altLang="zh-CN" sz="1600" b="0" i="0" u="none" strike="noStrike" cap="none" normalizeH="0" baseline="0" dirty="0" smtClean="0">
                <a:ln>
                  <a:noFill/>
                </a:ln>
                <a:solidFill>
                  <a:srgbClr val="0070C0"/>
                </a:solidFill>
                <a:effectLst/>
                <a:latin typeface="Comic Sans MS" pitchFamily="66" charset="0"/>
                <a:ea typeface="SimSun"/>
                <a:cs typeface="Times New Roman" pitchFamily="18" charset="0"/>
              </a:rPr>
              <a:t>PROF. LASTOVIEŢCHI ILEANA</a:t>
            </a:r>
            <a:endParaRPr kumimoji="0" lang="en-US" altLang="zh-CN" sz="1600" b="0" i="0" u="none" strike="noStrike" cap="none" normalizeH="0" baseline="0" dirty="0" smtClean="0">
              <a:ln>
                <a:noFill/>
              </a:ln>
              <a:solidFill>
                <a:srgbClr val="0070C0"/>
              </a:solidFill>
              <a:effectLst/>
              <a:latin typeface="Comic Sans MS" pitchFamily="66" charset="0"/>
            </a:endParaRPr>
          </a:p>
          <a:p>
            <a:pPr marL="0" marR="0" lvl="0" indent="0" algn="ctr" defTabSz="914400" rtl="0" eaLnBrk="0" fontAlgn="base" latinLnBrk="0" hangingPunct="0">
              <a:lnSpc>
                <a:spcPct val="100000"/>
              </a:lnSpc>
              <a:spcBef>
                <a:spcPct val="0"/>
              </a:spcBef>
              <a:spcAft>
                <a:spcPct val="0"/>
              </a:spcAft>
              <a:buClrTx/>
              <a:buSzTx/>
              <a:tabLst>
                <a:tab pos="273050" algn="l"/>
              </a:tabLst>
            </a:pPr>
            <a:r>
              <a:rPr kumimoji="0" lang="ro-RO" altLang="zh-CN" sz="1600" b="0" i="0" u="none" strike="noStrike" cap="none" normalizeH="0" baseline="0" dirty="0" smtClean="0">
                <a:ln>
                  <a:noFill/>
                </a:ln>
                <a:solidFill>
                  <a:srgbClr val="0070C0"/>
                </a:solidFill>
                <a:effectLst/>
                <a:latin typeface="Comic Sans MS" pitchFamily="66" charset="0"/>
                <a:ea typeface="Times New Roman" pitchFamily="18" charset="0"/>
              </a:rPr>
              <a:t>PROF. </a:t>
            </a:r>
            <a:r>
              <a:rPr lang="ro-RO" altLang="zh-CN" sz="1600" dirty="0" smtClean="0">
                <a:solidFill>
                  <a:srgbClr val="0070C0"/>
                </a:solidFill>
                <a:latin typeface="Comic Sans MS" pitchFamily="66" charset="0"/>
                <a:ea typeface="Times New Roman" pitchFamily="18" charset="0"/>
              </a:rPr>
              <a:t>CORNESCU ALINA OANA</a:t>
            </a:r>
            <a:endParaRPr kumimoji="0" lang="en-US" altLang="zh-CN" sz="1600" b="0" i="0" u="none" strike="noStrike" cap="none" normalizeH="0" baseline="0" dirty="0" smtClean="0">
              <a:ln>
                <a:noFill/>
              </a:ln>
              <a:solidFill>
                <a:srgbClr val="0070C0"/>
              </a:solidFill>
              <a:effectLst/>
              <a:latin typeface="Comic Sans MS" pitchFamily="66" charset="0"/>
            </a:endParaRPr>
          </a:p>
          <a:p>
            <a:pPr marL="0" marR="0" lvl="0" indent="0" algn="ctr" defTabSz="914400" rtl="0" eaLnBrk="0" fontAlgn="base" latinLnBrk="0" hangingPunct="0">
              <a:lnSpc>
                <a:spcPct val="100000"/>
              </a:lnSpc>
              <a:spcBef>
                <a:spcPct val="0"/>
              </a:spcBef>
              <a:spcAft>
                <a:spcPct val="0"/>
              </a:spcAft>
              <a:buClrTx/>
              <a:buSzTx/>
              <a:tabLst>
                <a:tab pos="273050" algn="l"/>
              </a:tabLst>
            </a:pPr>
            <a:r>
              <a:rPr kumimoji="0" lang="ro-RO" altLang="zh-CN" sz="1600" b="0" i="0" u="none" strike="noStrike" cap="none" normalizeH="0" baseline="0" dirty="0" smtClean="0">
                <a:ln>
                  <a:noFill/>
                </a:ln>
                <a:solidFill>
                  <a:srgbClr val="0070C0"/>
                </a:solidFill>
                <a:effectLst/>
                <a:latin typeface="Comic Sans MS" pitchFamily="66" charset="0"/>
                <a:ea typeface="Times New Roman" pitchFamily="18" charset="0"/>
              </a:rPr>
              <a:t>PROF. </a:t>
            </a:r>
            <a:r>
              <a:rPr lang="ro-RO" altLang="zh-CN" sz="1600" dirty="0" smtClean="0">
                <a:solidFill>
                  <a:srgbClr val="0070C0"/>
                </a:solidFill>
                <a:latin typeface="Comic Sans MS" pitchFamily="66" charset="0"/>
                <a:ea typeface="Times New Roman" pitchFamily="18" charset="0"/>
              </a:rPr>
              <a:t>BÎZDOACĂ ANA-MARIA</a:t>
            </a:r>
            <a:endParaRPr kumimoji="0" lang="en-US" altLang="zh-CN" sz="1600" b="0" i="0" u="none" strike="noStrike" cap="none" normalizeH="0" baseline="0" dirty="0" smtClean="0">
              <a:ln>
                <a:noFill/>
              </a:ln>
              <a:solidFill>
                <a:srgbClr val="0070C0"/>
              </a:solidFill>
              <a:effectLst/>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7169"/>
                                        </p:tgtEl>
                                        <p:attrNameLst>
                                          <p:attrName>style.visibility</p:attrName>
                                        </p:attrNameLst>
                                      </p:cBhvr>
                                      <p:to>
                                        <p:strVal val="visible"/>
                                      </p:to>
                                    </p:set>
                                    <p:animEffect transition="in" filter="fade">
                                      <p:cBhvr>
                                        <p:cTn id="7" dur="800" decel="100000"/>
                                        <p:tgtEl>
                                          <p:spTgt spid="7169"/>
                                        </p:tgtEl>
                                      </p:cBhvr>
                                    </p:animEffect>
                                    <p:anim calcmode="lin" valueType="num">
                                      <p:cBhvr>
                                        <p:cTn id="8" dur="800" decel="100000" fill="hold"/>
                                        <p:tgtEl>
                                          <p:spTgt spid="7169"/>
                                        </p:tgtEl>
                                        <p:attrNameLst>
                                          <p:attrName>style.rotation</p:attrName>
                                        </p:attrNameLst>
                                      </p:cBhvr>
                                      <p:tavLst>
                                        <p:tav tm="0">
                                          <p:val>
                                            <p:fltVal val="-90"/>
                                          </p:val>
                                        </p:tav>
                                        <p:tav tm="100000">
                                          <p:val>
                                            <p:fltVal val="0"/>
                                          </p:val>
                                        </p:tav>
                                      </p:tavLst>
                                    </p:anim>
                                    <p:anim calcmode="lin" valueType="num">
                                      <p:cBhvr>
                                        <p:cTn id="9" dur="800" decel="100000" fill="hold"/>
                                        <p:tgtEl>
                                          <p:spTgt spid="7169"/>
                                        </p:tgtEl>
                                        <p:attrNameLst>
                                          <p:attrName>ppt_x</p:attrName>
                                        </p:attrNameLst>
                                      </p:cBhvr>
                                      <p:tavLst>
                                        <p:tav tm="0">
                                          <p:val>
                                            <p:strVal val="#ppt_x+0.4"/>
                                          </p:val>
                                        </p:tav>
                                        <p:tav tm="100000">
                                          <p:val>
                                            <p:strVal val="#ppt_x-0.05"/>
                                          </p:val>
                                        </p:tav>
                                      </p:tavLst>
                                    </p:anim>
                                    <p:anim calcmode="lin" valueType="num">
                                      <p:cBhvr>
                                        <p:cTn id="10" dur="800" decel="100000" fill="hold"/>
                                        <p:tgtEl>
                                          <p:spTgt spid="716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716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716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ență">
  <a:themeElements>
    <a:clrScheme name="Forjă">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Concurență">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ență">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205</TotalTime>
  <Words>191</Words>
  <Application>Microsoft Office PowerPoint</Application>
  <PresentationFormat>Expunere pe ecran (4:3)</PresentationFormat>
  <Paragraphs>32</Paragraphs>
  <Slides>19</Slides>
  <Notes>0</Notes>
  <HiddenSlides>0</HiddenSlides>
  <MMClips>0</MMClips>
  <ScaleCrop>false</ScaleCrop>
  <HeadingPairs>
    <vt:vector size="4" baseType="variant">
      <vt:variant>
        <vt:lpstr>Temă</vt:lpstr>
      </vt:variant>
      <vt:variant>
        <vt:i4>1</vt:i4>
      </vt:variant>
      <vt:variant>
        <vt:lpstr>Titluri diapozitive</vt:lpstr>
      </vt:variant>
      <vt:variant>
        <vt:i4>19</vt:i4>
      </vt:variant>
    </vt:vector>
  </HeadingPairs>
  <TitlesOfParts>
    <vt:vector size="20" baseType="lpstr">
      <vt:lpstr>Concurență</vt:lpstr>
      <vt:lpstr>Diapozitivul 1</vt:lpstr>
      <vt:lpstr>GRĂDINIŢA P.P. ,,MIHAI EMINESCU”, TG-JIU, GORJ</vt:lpstr>
      <vt:lpstr> Proiectul „CEL MAI FANTEZIST …. COLŢ ECO!” s-a născut ca urmare a necesităţii responsabilizării şi conştientizării copiilor de vârstă antepreşcolară/preşcolară, a părinţilor acestora, cât şi a partenerilor noştri, faţă de problemele mediului, pornind de la cele mai banale acte pe care aceştia le fac zilnic, până la adoptarea unui stil de viaţă ecologic.   Spiritul civic, încă slab dezvoltat la cei mici, dar şi neimplicarea părinţilor în deciziile cu privire la problemele promovate de mediu, în cadrul comunităţii, au fost alte motive care au stat la baza implementării acestui proiect în grădiniță.   Proiectul de faţă a avut în vedere educarea şi sensibilizarea preşcolarilor care frecventează grădiniţa noastră şi părinţilor acestora, faţă de problemele cu care se confruntă ecosistemul. Alături de această dimensiune educativă, proiectul s-a axat şi pe dimensiunea participativă, propunându-şi să formeze un stil de viaţă ecologic, printr-o gamă variată de activităţi formale, informale şi non-formale.   Proiectul a constat în realizarea unor activităţi precum sesiuni informative privind protecţia mediului prin schimbarea comportamentului, distribuirea de materiale informative şi promoţionale (mesaje, pliante, broşuri), acţiuni de ecologizare a curţii grădiniței, amenajarea unei zone verzi în cadrul grădiniței noastre. De asemenea, ne dorim să obţinem performanţe înalte, entuziasm din partea cadrelor didactice, antepreşcolarilor/preşcolarilor din unitatea noastră de învăţământ, părinţilor acestora, întregului personal al grădiniţei, elevilor parteneri, cooperare pentru a face schimbări reale în viaţa şcolară, dobândind calităţi de învingători în lupta cu deşeurile, cu mentalităţile, dar permanent cu speranţa reuşitei colective.     </vt:lpstr>
      <vt:lpstr>Diapozitivul 4</vt:lpstr>
      <vt:lpstr>Diapozitivul 5</vt:lpstr>
      <vt:lpstr>Diapozitivul 6</vt:lpstr>
      <vt:lpstr>Diapozitivul 7</vt:lpstr>
      <vt:lpstr>Diapozitivul 8</vt:lpstr>
      <vt:lpstr>Diapozitivul 9</vt:lpstr>
      <vt:lpstr>Diapozitivul 10</vt:lpstr>
      <vt:lpstr>Diapozitivul 11</vt:lpstr>
      <vt:lpstr>Diapozitivul 12</vt:lpstr>
      <vt:lpstr>Diapozitivul 13</vt:lpstr>
      <vt:lpstr>Diapozitivul 14</vt:lpstr>
      <vt:lpstr>Diapozitivul 15</vt:lpstr>
      <vt:lpstr>Diapozitivul 16</vt:lpstr>
      <vt:lpstr>Diapozitivul 17</vt:lpstr>
      <vt:lpstr>Diapozitivul 18</vt:lpstr>
      <vt:lpstr>Diapozitivul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Diapozitivul 1</dc:title>
  <dc:creator>Gradi</dc:creator>
  <cp:lastModifiedBy>PC</cp:lastModifiedBy>
  <cp:revision>69</cp:revision>
  <dcterms:created xsi:type="dcterms:W3CDTF">2013-05-26T22:14:23Z</dcterms:created>
  <dcterms:modified xsi:type="dcterms:W3CDTF">2018-01-20T15:59:01Z</dcterms:modified>
</cp:coreProperties>
</file>